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3"/>
  </p:notesMasterIdLst>
  <p:handoutMasterIdLst>
    <p:handoutMasterId r:id="rId24"/>
  </p:handoutMasterIdLst>
  <p:sldIdLst>
    <p:sldId id="256" r:id="rId2"/>
    <p:sldId id="277" r:id="rId3"/>
    <p:sldId id="334" r:id="rId4"/>
    <p:sldId id="335" r:id="rId5"/>
    <p:sldId id="336" r:id="rId6"/>
    <p:sldId id="341" r:id="rId7"/>
    <p:sldId id="321" r:id="rId8"/>
    <p:sldId id="340" r:id="rId9"/>
    <p:sldId id="342" r:id="rId10"/>
    <p:sldId id="328" r:id="rId11"/>
    <p:sldId id="283" r:id="rId12"/>
    <p:sldId id="343" r:id="rId13"/>
    <p:sldId id="284" r:id="rId14"/>
    <p:sldId id="323" r:id="rId15"/>
    <p:sldId id="339" r:id="rId16"/>
    <p:sldId id="338" r:id="rId17"/>
    <p:sldId id="324" r:id="rId18"/>
    <p:sldId id="317" r:id="rId19"/>
    <p:sldId id="327" r:id="rId20"/>
    <p:sldId id="326" r:id="rId21"/>
    <p:sldId id="31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64" autoAdjust="0"/>
    <p:restoredTop sz="79060" autoAdjust="0"/>
  </p:normalViewPr>
  <p:slideViewPr>
    <p:cSldViewPr snapToGrid="0" snapToObjects="1">
      <p:cViewPr varScale="1">
        <p:scale>
          <a:sx n="50" d="100"/>
          <a:sy n="50" d="100"/>
        </p:scale>
        <p:origin x="1548"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9/13/2023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2A1A6E-3A73-3043-988A-DA44CFD569A9}" type="datetimeFigureOut">
              <a:rPr lang="en-US" smtClean="0"/>
              <a:t>9/13/2023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2D310-1FE5-F44A-BD6D-E9D7FA9B5EF4}" type="slidenum">
              <a:rPr lang="en-US" smtClean="0"/>
              <a:t>‹#›</a:t>
            </a:fld>
            <a:endParaRPr lang="en-US"/>
          </a:p>
        </p:txBody>
      </p:sp>
    </p:spTree>
    <p:extLst>
      <p:ext uri="{BB962C8B-B14F-4D97-AF65-F5344CB8AC3E}">
        <p14:creationId xmlns:p14="http://schemas.microsoft.com/office/powerpoint/2010/main" val="176270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LiberationSerif"/>
              </a:rPr>
              <a:t>The ability to reproduce </a:t>
            </a:r>
            <a:r>
              <a:rPr lang="en-US" sz="1800" b="0" i="1" u="none" strike="noStrike" baseline="0" dirty="0">
                <a:latin typeface="LiberationSerif,Italic"/>
              </a:rPr>
              <a:t>in kind </a:t>
            </a:r>
            <a:r>
              <a:rPr lang="en-US" sz="1800" b="0" i="0" u="none" strike="noStrike" baseline="0" dirty="0">
                <a:latin typeface="LiberationSerif"/>
              </a:rPr>
              <a:t>is a basic characteristic of all living things. </a:t>
            </a:r>
            <a:r>
              <a:rPr lang="en-US" sz="1800" b="0" i="1" u="none" strike="noStrike" baseline="0" dirty="0">
                <a:latin typeface="LiberationSerif,Italic"/>
              </a:rPr>
              <a:t>In kind </a:t>
            </a:r>
            <a:r>
              <a:rPr lang="en-US" sz="1800" b="0" i="0" u="none" strike="noStrike" baseline="0" dirty="0">
                <a:latin typeface="LiberationSerif"/>
              </a:rPr>
              <a:t>means that the offspring of any organism closely resembles its parent or parents.</a:t>
            </a:r>
          </a:p>
          <a:p>
            <a:pPr algn="l"/>
            <a:r>
              <a:rPr lang="en-US" sz="1800" b="0" i="0" u="none" strike="noStrike" baseline="0" dirty="0">
                <a:latin typeface="LiberationSerif"/>
              </a:rPr>
              <a:t>Sexual reproduction is the production by parents of haploid cells and the fusion of a haploid cell from each parent to form a single, unique diploid cell. In multicellular organisms, the new diploid cell will then undergo mitotic cell divisions to develop into an adult organism. A type of cell division called meiosis leads to the haploid cells that are part of the sexual reproductive cycle.</a:t>
            </a:r>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2</a:t>
            </a:fld>
            <a:endParaRPr lang="en-US"/>
          </a:p>
        </p:txBody>
      </p:sp>
    </p:spTree>
    <p:extLst>
      <p:ext uri="{BB962C8B-B14F-4D97-AF65-F5344CB8AC3E}">
        <p14:creationId xmlns:p14="http://schemas.microsoft.com/office/powerpoint/2010/main" val="1272631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12</a:t>
            </a:fld>
            <a:endParaRPr lang="en-US"/>
          </a:p>
        </p:txBody>
      </p:sp>
    </p:spTree>
    <p:extLst>
      <p:ext uri="{BB962C8B-B14F-4D97-AF65-F5344CB8AC3E}">
        <p14:creationId xmlns:p14="http://schemas.microsoft.com/office/powerpoint/2010/main" val="4067256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LiberationSerif"/>
              </a:rPr>
              <a:t>Mitosis: </a:t>
            </a:r>
          </a:p>
          <a:p>
            <a:pPr algn="l"/>
            <a:r>
              <a:rPr lang="en-US" sz="1800" b="0" i="0" u="none" strike="noStrike" baseline="0" dirty="0">
                <a:latin typeface="LiberationSerif"/>
              </a:rPr>
              <a:t>single nuclear division that results in two nuclei, usually partitioned into two new cells. </a:t>
            </a:r>
          </a:p>
          <a:p>
            <a:pPr algn="l"/>
            <a:r>
              <a:rPr lang="en-US" sz="1800" b="0" i="0" u="none" strike="noStrike" baseline="0" dirty="0">
                <a:latin typeface="LiberationSerif"/>
              </a:rPr>
              <a:t>genetically identical nuclei to the original. </a:t>
            </a:r>
          </a:p>
          <a:p>
            <a:pPr algn="l"/>
            <a:r>
              <a:rPr lang="en-US" sz="1800" b="0" i="0" u="none" strike="noStrike" baseline="0" dirty="0">
                <a:latin typeface="LiberationSerif"/>
              </a:rPr>
              <a:t>same number of sets of chromosomes: one in the case of haploid cells, and two in the case of diploid cells.</a:t>
            </a:r>
          </a:p>
          <a:p>
            <a:pPr algn="l"/>
            <a:endParaRPr lang="en-US" sz="1800" b="0" i="0" u="none" strike="noStrike" baseline="0" dirty="0">
              <a:latin typeface="LiberationSerif"/>
            </a:endParaRPr>
          </a:p>
          <a:p>
            <a:pPr algn="l"/>
            <a:r>
              <a:rPr lang="en-US" sz="1800" b="0" i="0" u="none" strike="noStrike" baseline="0" dirty="0">
                <a:latin typeface="LiberationSerif"/>
              </a:rPr>
              <a:t>Meiosis: </a:t>
            </a:r>
          </a:p>
          <a:p>
            <a:pPr algn="l"/>
            <a:r>
              <a:rPr lang="en-US" sz="1800" b="0" i="0" u="none" strike="noStrike" baseline="0" dirty="0">
                <a:latin typeface="LiberationSerif"/>
              </a:rPr>
              <a:t>two nuclear divisions that result in four nuclei, usually partitioned into four new cells.</a:t>
            </a:r>
          </a:p>
          <a:p>
            <a:pPr algn="l"/>
            <a:r>
              <a:rPr lang="en-US" sz="1800" b="0" i="0" u="none" strike="noStrike" baseline="0" dirty="0">
                <a:latin typeface="LiberationSerif"/>
              </a:rPr>
              <a:t>nuclei never genetically identical</a:t>
            </a:r>
          </a:p>
          <a:p>
            <a:pPr algn="l"/>
            <a:r>
              <a:rPr lang="en-US" sz="1800" b="0" i="0" u="none" strike="noStrike" baseline="0" dirty="0">
                <a:latin typeface="LiberationSerif"/>
              </a:rPr>
              <a:t>contain one chromosome set (n) only, half the number of the original cell (2n)</a:t>
            </a:r>
          </a:p>
          <a:p>
            <a:pPr algn="l"/>
            <a:endParaRPr lang="en-US" sz="1800" b="0" i="0" u="none" strike="noStrike" baseline="0" dirty="0">
              <a:latin typeface="LiberationSerif"/>
            </a:endParaRPr>
          </a:p>
          <a:p>
            <a:pPr algn="l"/>
            <a:r>
              <a:rPr lang="en-US" sz="1800" b="0" i="0" u="none" strike="noStrike" baseline="0" dirty="0">
                <a:latin typeface="LiberationSerif"/>
              </a:rPr>
              <a:t>Meiosis I is a </a:t>
            </a:r>
            <a:r>
              <a:rPr lang="en-US" sz="1800" b="1" i="0" u="none" strike="noStrike" baseline="0" dirty="0">
                <a:latin typeface="LiberationSerif,Bold"/>
              </a:rPr>
              <a:t>reduction division (</a:t>
            </a:r>
            <a:r>
              <a:rPr lang="en-US" sz="1800" b="0" i="0" u="none" strike="noStrike" baseline="0" dirty="0">
                <a:latin typeface="LiberationSerif"/>
              </a:rPr>
              <a:t>the number of sets of chromosomes in each nucleus to-be is reduced from two to one</a:t>
            </a:r>
            <a:r>
              <a:rPr lang="en-US" sz="1800" b="1" i="0" u="none" strike="noStrike" baseline="0" dirty="0">
                <a:latin typeface="LiberationSerif,Bold"/>
              </a:rPr>
              <a:t>)</a:t>
            </a:r>
          </a:p>
          <a:p>
            <a:pPr algn="l"/>
            <a:r>
              <a:rPr lang="en-US" sz="1800" b="0" i="0" u="none" strike="noStrike" baseline="0" dirty="0">
                <a:latin typeface="LiberationSerif"/>
              </a:rPr>
              <a:t>Meiosis II is not a reduction division because, although there are fewer copies of the genome in the resulting cells, there is still one set of chromosomes, as there was at the end of meiosis I.</a:t>
            </a:r>
          </a:p>
          <a:p>
            <a:pPr algn="l"/>
            <a:endParaRPr lang="en-US" sz="1800" b="0" i="0" u="none" strike="noStrike" baseline="0" dirty="0">
              <a:latin typeface="LiberationSerif"/>
            </a:endParaRPr>
          </a:p>
          <a:p>
            <a:pPr algn="l"/>
            <a:r>
              <a:rPr lang="en-US" sz="1800" b="0" i="0" u="none" strike="noStrike" baseline="0" dirty="0">
                <a:latin typeface="LiberationSerif"/>
              </a:rPr>
              <a:t>Cells produced by meiosis in a diploid-dominant organism such as an animal will only participate in sexual reproduction.</a:t>
            </a:r>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14</a:t>
            </a:fld>
            <a:endParaRPr lang="en-US"/>
          </a:p>
        </p:txBody>
      </p:sp>
    </p:spTree>
    <p:extLst>
      <p:ext uri="{BB962C8B-B14F-4D97-AF65-F5344CB8AC3E}">
        <p14:creationId xmlns:p14="http://schemas.microsoft.com/office/powerpoint/2010/main" val="3180005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u="none" strike="noStrike" baseline="0" dirty="0">
                <a:latin typeface="LiberationSerif,Bold"/>
              </a:rPr>
              <a:t>Nondisjunction</a:t>
            </a:r>
            <a:r>
              <a:rPr lang="en-US" sz="1800" b="0" i="0" u="none" strike="noStrike" baseline="0" dirty="0">
                <a:latin typeface="LiberationSerif"/>
              </a:rPr>
              <a:t>: when pairs of homologous chromosomes or sister chromatids fail to separate during meiosis.</a:t>
            </a:r>
          </a:p>
          <a:p>
            <a:pPr algn="l"/>
            <a:endParaRPr lang="en-US" sz="1800" b="0" i="0" u="none" strike="noStrike" baseline="0" dirty="0">
              <a:latin typeface="LiberationSerif"/>
            </a:endParaRPr>
          </a:p>
          <a:p>
            <a:pPr algn="l"/>
            <a:r>
              <a:rPr lang="en-US" sz="1800" b="0" i="0" u="none" strike="noStrike" baseline="0" dirty="0">
                <a:latin typeface="LiberationSerif"/>
              </a:rPr>
              <a:t>Meiosis I vs II (same as picture, just in words instead): </a:t>
            </a:r>
          </a:p>
          <a:p>
            <a:pPr algn="l"/>
            <a:r>
              <a:rPr lang="en-US" sz="1800" b="0" i="0" u="none" strike="noStrike" baseline="0" dirty="0">
                <a:latin typeface="LiberationSerif"/>
              </a:rPr>
              <a:t>I = If homologous chromosomes fail to separate during meiosis I, the result is two gametes that lack that chromosome and two gametes with two copies of the chromosome. </a:t>
            </a:r>
          </a:p>
          <a:p>
            <a:pPr algn="l"/>
            <a:r>
              <a:rPr lang="en-US" sz="1800" b="0" i="0" u="none" strike="noStrike" baseline="0" dirty="0">
                <a:latin typeface="LiberationSerif"/>
              </a:rPr>
              <a:t>II = If sister chromatids fail to separate during meiosis II, the result is one gamete that lacks that chromosome, two normal gametes with one copy of the chromosome, and one gamete with two copies of the chromosome</a:t>
            </a:r>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17</a:t>
            </a:fld>
            <a:endParaRPr lang="en-US"/>
          </a:p>
        </p:txBody>
      </p:sp>
    </p:spTree>
    <p:extLst>
      <p:ext uri="{BB962C8B-B14F-4D97-AF65-F5344CB8AC3E}">
        <p14:creationId xmlns:p14="http://schemas.microsoft.com/office/powerpoint/2010/main" val="3629083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18</a:t>
            </a:fld>
            <a:endParaRPr lang="en-US"/>
          </a:p>
        </p:txBody>
      </p:sp>
    </p:spTree>
    <p:extLst>
      <p:ext uri="{BB962C8B-B14F-4D97-AF65-F5344CB8AC3E}">
        <p14:creationId xmlns:p14="http://schemas.microsoft.com/office/powerpoint/2010/main" val="3540973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LiberationSerif"/>
              </a:rPr>
              <a:t>Duplications and deletions often produce offspring that survive but exhibit physical and mental abnormalities. Cri-du-chat (from the French for “cry of the cat”) is a syndrome associated with nervous system abnormalities and identifiable physical features that results from a deletion of most of the small arm of chromosome 5</a:t>
            </a:r>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19</a:t>
            </a:fld>
            <a:endParaRPr lang="en-US"/>
          </a:p>
        </p:txBody>
      </p:sp>
    </p:spTree>
    <p:extLst>
      <p:ext uri="{BB962C8B-B14F-4D97-AF65-F5344CB8AC3E}">
        <p14:creationId xmlns:p14="http://schemas.microsoft.com/office/powerpoint/2010/main" val="2245973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solidFill>
                  <a:srgbClr val="000000"/>
                </a:solidFill>
                <a:latin typeface="LiberationSerif"/>
              </a:rPr>
              <a:t>The important part of this: cells can inactivate chromosome so it isn’t expressed. </a:t>
            </a:r>
          </a:p>
          <a:p>
            <a:pPr marL="285750" indent="-285750" algn="l">
              <a:buFont typeface="Arial" panose="020B0604020202020204" pitchFamily="34" charset="0"/>
              <a:buChar char="•"/>
            </a:pPr>
            <a:r>
              <a:rPr lang="en-US" sz="1800" b="0" i="0" u="none" strike="noStrike" baseline="0" dirty="0">
                <a:solidFill>
                  <a:srgbClr val="000000"/>
                </a:solidFill>
                <a:latin typeface="LiberationSerif"/>
              </a:rPr>
              <a:t>Females heterozygous for an X-linked coat color gene will express one of two different coat colors over different regions of their body, corresponding to whichever X chromosome is inactivated in the embryonic cell progenitor of that region. When you see a tortoiseshell cat, you will know that it has to be a female </a:t>
            </a:r>
          </a:p>
          <a:p>
            <a:pPr marL="285750" indent="-285750" algn="l">
              <a:buFont typeface="Arial" panose="020B0604020202020204" pitchFamily="34" charset="0"/>
              <a:buChar char="•"/>
            </a:pPr>
            <a:r>
              <a:rPr lang="en-US" sz="1800" b="0" i="0" u="none" strike="noStrike" baseline="0" dirty="0">
                <a:latin typeface="LiberationSerif"/>
              </a:rPr>
              <a:t>Individuals with three X chromosomes, called </a:t>
            </a:r>
            <a:r>
              <a:rPr lang="en-US" sz="1800" b="0" i="0" u="none" strike="noStrike" baseline="0" dirty="0" err="1">
                <a:latin typeface="LiberationSerif"/>
              </a:rPr>
              <a:t>triplo</a:t>
            </a:r>
            <a:r>
              <a:rPr lang="en-US" sz="1800" b="0" i="0" u="none" strike="noStrike" baseline="0" dirty="0">
                <a:latin typeface="LiberationSerif"/>
              </a:rPr>
              <a:t>-X, appear female but express developmental delays and reduced fertility. The XXY chromosome complement, corresponding to one type of Klinefelter syndrome, corresponds to male individuals with small testes, enlarged breasts, and reduced body hair. The extra X chromosome undergoes inactivation to compensate for the excess genetic dosage. Turner syndrome, characterized as an X0 chromosome complement (i.e., only a single sex chromosome), corresponds to a female individual with short stature, webbed skin in the neck region, hearing and cardiac impairments, and sterility.</a:t>
            </a:r>
            <a:endParaRPr lang="en-US" sz="1800" b="0" i="0" u="none" strike="noStrike" baseline="0" dirty="0">
              <a:solidFill>
                <a:srgbClr val="000000"/>
              </a:solidFill>
              <a:latin typeface="LiberationSerif"/>
            </a:endParaRPr>
          </a:p>
        </p:txBody>
      </p:sp>
      <p:sp>
        <p:nvSpPr>
          <p:cNvPr id="4" name="Slide Number Placeholder 3"/>
          <p:cNvSpPr>
            <a:spLocks noGrp="1"/>
          </p:cNvSpPr>
          <p:nvPr>
            <p:ph type="sldNum" sz="quarter" idx="5"/>
          </p:nvPr>
        </p:nvSpPr>
        <p:spPr/>
        <p:txBody>
          <a:bodyPr/>
          <a:lstStyle/>
          <a:p>
            <a:fld id="{A852D310-1FE5-F44A-BD6D-E9D7FA9B5EF4}" type="slidenum">
              <a:rPr lang="en-US" smtClean="0"/>
              <a:t>20</a:t>
            </a:fld>
            <a:endParaRPr lang="en-US"/>
          </a:p>
        </p:txBody>
      </p:sp>
    </p:spTree>
    <p:extLst>
      <p:ext uri="{BB962C8B-B14F-4D97-AF65-F5344CB8AC3E}">
        <p14:creationId xmlns:p14="http://schemas.microsoft.com/office/powerpoint/2010/main" val="230703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solidFill>
                  <a:srgbClr val="000000"/>
                </a:solidFill>
                <a:latin typeface="LiberationSerif"/>
              </a:rPr>
              <a:t>A </a:t>
            </a:r>
            <a:r>
              <a:rPr lang="en-US" sz="1800" b="1" i="0" u="none" strike="noStrike" baseline="0" dirty="0">
                <a:solidFill>
                  <a:srgbClr val="000000"/>
                </a:solidFill>
                <a:latin typeface="LiberationSerif,Bold"/>
              </a:rPr>
              <a:t>chromosome inversion </a:t>
            </a:r>
            <a:r>
              <a:rPr lang="en-US" sz="1800" b="0" i="0" u="none" strike="noStrike" baseline="0" dirty="0">
                <a:solidFill>
                  <a:srgbClr val="000000"/>
                </a:solidFill>
                <a:latin typeface="LiberationSerif"/>
              </a:rPr>
              <a:t>is the detachment, 180° rotation, and reinsertion of part of a chromosome.</a:t>
            </a:r>
          </a:p>
          <a:p>
            <a:pPr algn="l"/>
            <a:r>
              <a:rPr lang="en-US" sz="1800" b="0" i="0" u="none" strike="noStrike" baseline="0" dirty="0">
                <a:solidFill>
                  <a:srgbClr val="000000"/>
                </a:solidFill>
                <a:latin typeface="LiberationSerif"/>
              </a:rPr>
              <a:t>Unless they disrupt a gene sequence, inversions only change the orientation of genes and are likely to have more mild effects than aneuploid errors.</a:t>
            </a:r>
          </a:p>
          <a:p>
            <a:pPr algn="l"/>
            <a:endParaRPr lang="en-US" sz="1800" b="0" i="0" u="none" strike="noStrike" baseline="0" dirty="0">
              <a:solidFill>
                <a:srgbClr val="000000"/>
              </a:solidFill>
              <a:latin typeface="LiberationSerif"/>
            </a:endParaRPr>
          </a:p>
          <a:p>
            <a:pPr algn="l"/>
            <a:r>
              <a:rPr lang="en-US" sz="1800" b="0" i="0" u="none" strike="noStrike" baseline="0" dirty="0">
                <a:latin typeface="LiberationSerif"/>
              </a:rPr>
              <a:t>Translocations can be benign or have devastating effects, depending on how the positions of genes are altered with respect to regulatory sequences.</a:t>
            </a:r>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21</a:t>
            </a:fld>
            <a:endParaRPr lang="en-US"/>
          </a:p>
        </p:txBody>
      </p:sp>
    </p:spTree>
    <p:extLst>
      <p:ext uri="{BB962C8B-B14F-4D97-AF65-F5344CB8AC3E}">
        <p14:creationId xmlns:p14="http://schemas.microsoft.com/office/powerpoint/2010/main" val="1791941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4</a:t>
            </a:fld>
            <a:endParaRPr lang="en-US"/>
          </a:p>
        </p:txBody>
      </p:sp>
    </p:spTree>
    <p:extLst>
      <p:ext uri="{BB962C8B-B14F-4D97-AF65-F5344CB8AC3E}">
        <p14:creationId xmlns:p14="http://schemas.microsoft.com/office/powerpoint/2010/main" val="1589322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LiberationSerif"/>
              </a:rPr>
              <a:t>In animals, haploid cells containing a single copy of each homologous chromosome are found only within gametes. Gametes fuse with another haploid gamete to produce a diploid cell.</a:t>
            </a:r>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5</a:t>
            </a:fld>
            <a:endParaRPr lang="en-US"/>
          </a:p>
        </p:txBody>
      </p:sp>
    </p:spTree>
    <p:extLst>
      <p:ext uri="{BB962C8B-B14F-4D97-AF65-F5344CB8AC3E}">
        <p14:creationId xmlns:p14="http://schemas.microsoft.com/office/powerpoint/2010/main" val="2848219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LiberationSerif"/>
              </a:rPr>
              <a:t>Centrosome: </a:t>
            </a:r>
            <a:r>
              <a:rPr lang="en-US" sz="1800" b="0" i="0" u="none" strike="noStrike" baseline="0" dirty="0">
                <a:latin typeface="LiberationSans"/>
              </a:rPr>
              <a:t>Unspecified role in cell division in animal cells; organizing center of microtubules in animal cells</a:t>
            </a:r>
          </a:p>
          <a:p>
            <a:pPr algn="l"/>
            <a:endParaRPr lang="en-US" sz="1800" b="0" i="0" u="none" strike="noStrike" baseline="0" dirty="0">
              <a:latin typeface="LiberationSans"/>
            </a:endParaRPr>
          </a:p>
        </p:txBody>
      </p:sp>
      <p:sp>
        <p:nvSpPr>
          <p:cNvPr id="4" name="Slide Number Placeholder 3"/>
          <p:cNvSpPr>
            <a:spLocks noGrp="1"/>
          </p:cNvSpPr>
          <p:nvPr>
            <p:ph type="sldNum" sz="quarter" idx="5"/>
          </p:nvPr>
        </p:nvSpPr>
        <p:spPr/>
        <p:txBody>
          <a:bodyPr/>
          <a:lstStyle/>
          <a:p>
            <a:fld id="{A852D310-1FE5-F44A-BD6D-E9D7FA9B5EF4}" type="slidenum">
              <a:rPr lang="en-US" smtClean="0"/>
              <a:t>6</a:t>
            </a:fld>
            <a:endParaRPr lang="en-US"/>
          </a:p>
        </p:txBody>
      </p:sp>
    </p:spTree>
    <p:extLst>
      <p:ext uri="{BB962C8B-B14F-4D97-AF65-F5344CB8AC3E}">
        <p14:creationId xmlns:p14="http://schemas.microsoft.com/office/powerpoint/2010/main" val="3833821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AutoNum type="alphaUcPeriod"/>
            </a:pPr>
            <a:r>
              <a:rPr lang="en-US" sz="1800" b="0" i="0" u="none" strike="noStrike" baseline="0" dirty="0">
                <a:latin typeface="LiberationSerif"/>
              </a:rPr>
              <a:t>The gametes are produced from diploid </a:t>
            </a:r>
            <a:r>
              <a:rPr lang="en-US" sz="1800" b="1" i="0" u="none" strike="noStrike" baseline="0" dirty="0">
                <a:latin typeface="LiberationSerif,Bold"/>
              </a:rPr>
              <a:t>germ cells</a:t>
            </a:r>
            <a:r>
              <a:rPr lang="en-US" sz="1800" b="0" i="0" u="none" strike="noStrike" baseline="0" dirty="0">
                <a:latin typeface="LiberationSerif"/>
              </a:rPr>
              <a:t>, a special cell line that only produces gametes. Once the haploid gametes are formed, they lose the ability to divide again. There is no multicellular haploid life stage. Fertilization occurs with the fusion of two gametes, usually from different individuals, restoring the diploid state</a:t>
            </a:r>
          </a:p>
          <a:p>
            <a:pPr marL="342900" indent="-342900" algn="l">
              <a:buAutoNum type="alphaUcPeriod"/>
            </a:pPr>
            <a:r>
              <a:rPr lang="en-US" sz="1800" b="0" i="0" u="none" strike="noStrike" baseline="0" dirty="0">
                <a:latin typeface="LiberationSerif"/>
              </a:rPr>
              <a:t>Most fungi and algae employ a life-cycle strategy in which the multicellular “body” of the organism is haploid. During sexual reproduction, specialized haploid cells from two individuals join to form a diploid zygote. The zygote immediately undergoes meiosis to form four haploid cells called spores</a:t>
            </a:r>
          </a:p>
          <a:p>
            <a:pPr marL="342900" indent="-342900" algn="l">
              <a:buAutoNum type="alphaUcPeriod"/>
            </a:pPr>
            <a:r>
              <a:rPr lang="en-US" sz="1800" b="0" i="0" u="none" strike="noStrike" baseline="0" dirty="0">
                <a:latin typeface="LiberationSerif"/>
              </a:rPr>
              <a:t>These species have both haploid and diploid multicellular organisms as part of their life cycle. some algae and all plants</a:t>
            </a:r>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7</a:t>
            </a:fld>
            <a:endParaRPr lang="en-US"/>
          </a:p>
        </p:txBody>
      </p:sp>
    </p:spTree>
    <p:extLst>
      <p:ext uri="{BB962C8B-B14F-4D97-AF65-F5344CB8AC3E}">
        <p14:creationId xmlns:p14="http://schemas.microsoft.com/office/powerpoint/2010/main" val="1064881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LiberationSerif"/>
              </a:rPr>
              <a:t>S phase: each chromosome becomes composed of two identical copies (called sister chromatids)</a:t>
            </a:r>
          </a:p>
          <a:p>
            <a:pPr algn="l"/>
            <a:r>
              <a:rPr lang="en-US" sz="1800" b="0" i="0" u="none" strike="noStrike" baseline="0" dirty="0">
                <a:latin typeface="LiberationSerif"/>
              </a:rPr>
              <a:t>Great summary: https://www.khanacademy.org/science/ap-biology/heredity/meiosis-and-genetic-diversity/a/phases-of-meiosis </a:t>
            </a:r>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8</a:t>
            </a:fld>
            <a:endParaRPr lang="en-US"/>
          </a:p>
        </p:txBody>
      </p:sp>
    </p:spTree>
    <p:extLst>
      <p:ext uri="{BB962C8B-B14F-4D97-AF65-F5344CB8AC3E}">
        <p14:creationId xmlns:p14="http://schemas.microsoft.com/office/powerpoint/2010/main" val="2169262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u="none" strike="noStrike" baseline="0" dirty="0">
                <a:latin typeface="LiberationSerif"/>
              </a:rPr>
              <a:t>variation in the daughter nuclei is introduced because of crossover in prophase I and random alignment at metaphase I</a:t>
            </a:r>
            <a:endParaRPr lang="en-US" b="1" dirty="0"/>
          </a:p>
        </p:txBody>
      </p:sp>
      <p:sp>
        <p:nvSpPr>
          <p:cNvPr id="4" name="Slide Number Placeholder 3"/>
          <p:cNvSpPr>
            <a:spLocks noGrp="1"/>
          </p:cNvSpPr>
          <p:nvPr>
            <p:ph type="sldNum" sz="quarter" idx="5"/>
          </p:nvPr>
        </p:nvSpPr>
        <p:spPr/>
        <p:txBody>
          <a:bodyPr/>
          <a:lstStyle/>
          <a:p>
            <a:fld id="{A852D310-1FE5-F44A-BD6D-E9D7FA9B5EF4}" type="slidenum">
              <a:rPr lang="en-US" smtClean="0"/>
              <a:t>9</a:t>
            </a:fld>
            <a:endParaRPr lang="en-US"/>
          </a:p>
        </p:txBody>
      </p:sp>
    </p:spTree>
    <p:extLst>
      <p:ext uri="{BB962C8B-B14F-4D97-AF65-F5344CB8AC3E}">
        <p14:creationId xmlns:p14="http://schemas.microsoft.com/office/powerpoint/2010/main" val="2675495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LiberationSerif"/>
              </a:rPr>
              <a:t>variation in the daughter nuclei is introduced because of crossover in prophase I and random alignment at metaphase I</a:t>
            </a:r>
            <a:endParaRPr lang="en-US" b="1" dirty="0"/>
          </a:p>
          <a:p>
            <a:endParaRPr lang="en-US" dirty="0"/>
          </a:p>
        </p:txBody>
      </p:sp>
      <p:sp>
        <p:nvSpPr>
          <p:cNvPr id="4" name="Slide Number Placeholder 3"/>
          <p:cNvSpPr>
            <a:spLocks noGrp="1"/>
          </p:cNvSpPr>
          <p:nvPr>
            <p:ph type="sldNum" sz="quarter" idx="5"/>
          </p:nvPr>
        </p:nvSpPr>
        <p:spPr/>
        <p:txBody>
          <a:bodyPr/>
          <a:lstStyle/>
          <a:p>
            <a:fld id="{A852D310-1FE5-F44A-BD6D-E9D7FA9B5EF4}" type="slidenum">
              <a:rPr lang="en-US" smtClean="0"/>
              <a:t>10</a:t>
            </a:fld>
            <a:endParaRPr lang="en-US"/>
          </a:p>
        </p:txBody>
      </p:sp>
    </p:spTree>
    <p:extLst>
      <p:ext uri="{BB962C8B-B14F-4D97-AF65-F5344CB8AC3E}">
        <p14:creationId xmlns:p14="http://schemas.microsoft.com/office/powerpoint/2010/main" val="3171246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LiberationSerif"/>
              </a:rPr>
              <a:t>There are two possibilities for orientation (for each tetrad); thus, the possible number of alignments equals 2^</a:t>
            </a:r>
            <a:r>
              <a:rPr lang="en-US" sz="1800" b="0" i="1" u="none" strike="noStrike" baseline="0" dirty="0">
                <a:latin typeface="LiberationSerif,Italic"/>
              </a:rPr>
              <a:t>n </a:t>
            </a:r>
            <a:r>
              <a:rPr lang="en-US" sz="1800" b="0" i="0" u="none" strike="noStrike" baseline="0" dirty="0">
                <a:latin typeface="LiberationSerif"/>
              </a:rPr>
              <a:t>where </a:t>
            </a:r>
            <a:r>
              <a:rPr lang="en-US" sz="1800" b="0" i="1" u="none" strike="noStrike" baseline="0" dirty="0">
                <a:latin typeface="LiberationSerif,Italic"/>
              </a:rPr>
              <a:t>n </a:t>
            </a:r>
            <a:r>
              <a:rPr lang="en-US" sz="1800" b="0" i="0" u="none" strike="noStrike" baseline="0" dirty="0">
                <a:latin typeface="LiberationSerif"/>
              </a:rPr>
              <a:t>is the number of chromosomes per set. Humans have 23 chromosome pairs, which results in over eight million (2^23) possibilities. This number does not include the variability previously created in the sister chromatids by crossover. </a:t>
            </a:r>
          </a:p>
        </p:txBody>
      </p:sp>
      <p:sp>
        <p:nvSpPr>
          <p:cNvPr id="4" name="Slide Number Placeholder 3"/>
          <p:cNvSpPr>
            <a:spLocks noGrp="1"/>
          </p:cNvSpPr>
          <p:nvPr>
            <p:ph type="sldNum" sz="quarter" idx="5"/>
          </p:nvPr>
        </p:nvSpPr>
        <p:spPr/>
        <p:txBody>
          <a:bodyPr/>
          <a:lstStyle/>
          <a:p>
            <a:fld id="{A852D310-1FE5-F44A-BD6D-E9D7FA9B5EF4}" type="slidenum">
              <a:rPr lang="en-US" smtClean="0"/>
              <a:t>11</a:t>
            </a:fld>
            <a:endParaRPr lang="en-US"/>
          </a:p>
        </p:txBody>
      </p:sp>
    </p:spTree>
    <p:extLst>
      <p:ext uri="{BB962C8B-B14F-4D97-AF65-F5344CB8AC3E}">
        <p14:creationId xmlns:p14="http://schemas.microsoft.com/office/powerpoint/2010/main" val="3198034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13, 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13,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13, 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13,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13, 2023</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7.jpe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toppr.com/ask/content/concept/centromeres-centrosomes-and-centrioles-200297/" TargetMode="External"/><Relationship Id="rId5" Type="http://schemas.openxmlformats.org/officeDocument/2006/relationships/hyperlink" Target="https://digital.aakash.ac.in/aakashassist/#/student/answer/328126-in-diagram-of-chrosome-what-do-we-see-2-kinetochores-or-1-kinetochore-n-1-centromere" TargetMode="External"/><Relationship Id="rId4" Type="http://schemas.openxmlformats.org/officeDocument/2006/relationships/hyperlink" Target="https://www.healio.com/hematology-oncology/learn-genomics/genomics-primer/what-are-chromosom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Figure">
            <a:extLst>
              <a:ext uri="{FF2B5EF4-FFF2-40B4-BE49-F238E27FC236}">
                <a16:creationId xmlns:a16="http://schemas.microsoft.com/office/drawing/2014/main" id="{983E382C-94D1-405D-8553-1104658EF86B}"/>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3562888" y="2518312"/>
            <a:ext cx="2010420"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263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7 THE CELLULAR BASIS OF INHERITANCE</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2731EF99-B8D9-43EE-9D53-2D302CB39D1C}"/>
              </a:ext>
            </a:extLst>
          </p:cNvPr>
          <p:cNvSpPr>
            <a:spLocks noGrp="1"/>
          </p:cNvSpPr>
          <p:nvPr>
            <p:ph type="title" idx="4294967295"/>
          </p:nvPr>
        </p:nvSpPr>
        <p:spPr>
          <a:xfrm>
            <a:off x="0" y="690286"/>
            <a:ext cx="9144000" cy="734641"/>
          </a:xfrm>
        </p:spPr>
        <p:txBody>
          <a:bodyPr>
            <a:normAutofit/>
          </a:bodyPr>
          <a:lstStyle/>
          <a:p>
            <a:pPr algn="ctr"/>
            <a:r>
              <a:rPr lang="en-US" sz="3600" dirty="0"/>
              <a:t>Concepts </a:t>
            </a:r>
            <a:r>
              <a:rPr lang="en-US" sz="3600" cap="none" dirty="0"/>
              <a:t>of</a:t>
            </a:r>
            <a:r>
              <a:rPr lang="en-US" sz="3600" dirty="0"/>
              <a:t> Biology</a:t>
            </a:r>
          </a:p>
        </p:txBody>
      </p:sp>
      <p:pic>
        <p:nvPicPr>
          <p:cNvPr id="8" name="Picture 7">
            <a:extLst>
              <a:ext uri="{FF2B5EF4-FFF2-40B4-BE49-F238E27FC236}">
                <a16:creationId xmlns:a16="http://schemas.microsoft.com/office/drawing/2014/main" id="{F357DCC6-2F53-0D44-911E-11BC10EFD5F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DE832B8E-FB5F-4EA6-A03B-87CDB5168FD9}"/>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828853" y="943079"/>
            <a:ext cx="3315289" cy="5256973"/>
          </a:xfrm>
        </p:spPr>
        <p:txBody>
          <a:bodyPr>
            <a:noAutofit/>
          </a:bodyPr>
          <a:lstStyle/>
          <a:p>
            <a:r>
              <a:rPr lang="en-US" sz="1600" dirty="0">
                <a:solidFill>
                  <a:srgbClr val="000000"/>
                </a:solidFill>
              </a:rPr>
              <a:t>The blue chromosome came from the individual’s father and the red chromosome came from the individual’s mother. </a:t>
            </a:r>
          </a:p>
          <a:p>
            <a:r>
              <a:rPr lang="en-US" sz="1600" b="1" dirty="0">
                <a:solidFill>
                  <a:srgbClr val="000000"/>
                </a:solidFill>
              </a:rPr>
              <a:t>Crossing over</a:t>
            </a:r>
            <a:r>
              <a:rPr lang="en-US" sz="1600" dirty="0">
                <a:solidFill>
                  <a:srgbClr val="000000"/>
                </a:solidFill>
              </a:rPr>
              <a:t> occurs between non-sister chromatids of homologous chromosomes. The result is an </a:t>
            </a:r>
            <a:r>
              <a:rPr lang="en-US" sz="1600" u="sng" dirty="0">
                <a:solidFill>
                  <a:srgbClr val="000000"/>
                </a:solidFill>
              </a:rPr>
              <a:t>exchange of genetic</a:t>
            </a:r>
            <a:r>
              <a:rPr lang="en-US" sz="1600" dirty="0">
                <a:solidFill>
                  <a:srgbClr val="000000"/>
                </a:solidFill>
              </a:rPr>
              <a:t> material between homologous chromosomes. </a:t>
            </a:r>
          </a:p>
          <a:p>
            <a:r>
              <a:rPr lang="en-US" sz="1600" dirty="0">
                <a:solidFill>
                  <a:srgbClr val="000000"/>
                </a:solidFill>
              </a:rPr>
              <a:t>The chromosomes that have a mixture of maternal and paternal sequence are called </a:t>
            </a:r>
            <a:r>
              <a:rPr lang="en-US" sz="1600" b="1" dirty="0">
                <a:solidFill>
                  <a:srgbClr val="000000"/>
                </a:solidFill>
              </a:rPr>
              <a:t>recombinant </a:t>
            </a:r>
            <a:r>
              <a:rPr lang="en-US" sz="1600" dirty="0">
                <a:solidFill>
                  <a:srgbClr val="000000"/>
                </a:solidFill>
              </a:rPr>
              <a:t>and the chromosomes that are completely paternal or maternal are called </a:t>
            </a:r>
            <a:r>
              <a:rPr lang="en-US" sz="1600" b="1" dirty="0">
                <a:solidFill>
                  <a:srgbClr val="000000"/>
                </a:solidFill>
              </a:rPr>
              <a:t>non-recombinant</a:t>
            </a:r>
            <a:r>
              <a:rPr lang="en-US" sz="1600" dirty="0">
                <a:solidFill>
                  <a:srgbClr val="000000"/>
                </a:solidFill>
              </a:rPr>
              <a:t>.</a:t>
            </a:r>
          </a:p>
        </p:txBody>
      </p:sp>
      <p:sp>
        <p:nvSpPr>
          <p:cNvPr id="5" name="Figure Number"/>
          <p:cNvSpPr>
            <a:spLocks noGrp="1"/>
          </p:cNvSpPr>
          <p:nvPr>
            <p:ph type="title"/>
          </p:nvPr>
        </p:nvSpPr>
        <p:spPr/>
        <p:txBody>
          <a:bodyPr>
            <a:normAutofit/>
          </a:bodyPr>
          <a:lstStyle/>
          <a:p>
            <a:r>
              <a:rPr lang="en-US" sz="2400" dirty="0">
                <a:solidFill>
                  <a:srgbClr val="6CB255"/>
                </a:solidFill>
              </a:rPr>
              <a:t>Crossing Over: Figure </a:t>
            </a:r>
            <a:r>
              <a:rPr lang="en-US" dirty="0"/>
              <a:t>7.3</a:t>
            </a:r>
            <a:endParaRPr lang="en-US" sz="2400" dirty="0">
              <a:solidFill>
                <a:srgbClr val="6CB255"/>
              </a:solidFill>
            </a:endParaRPr>
          </a:p>
        </p:txBody>
      </p:sp>
      <p:pic>
        <p:nvPicPr>
          <p:cNvPr id="8" name="Picture 7">
            <a:extLst>
              <a:ext uri="{FF2B5EF4-FFF2-40B4-BE49-F238E27FC236}">
                <a16:creationId xmlns:a16="http://schemas.microsoft.com/office/drawing/2014/main" id="{6722229C-B496-AF44-A98B-833BF801C3A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pic>
        <p:nvPicPr>
          <p:cNvPr id="9" name="Figure" descr="This illustration shows a pair of homologous chromosomes that are aligned. the ends of two non-sister chromatids of the homologous chromosomes cross over, and genetic material is exchanged. the non-sister chromatids between which genetic material was exchanged are called recombinant chromosomes. the other pair of non-sister chromatids that did not exchange genetic material are called non-recombinant chromosomes.">
            <a:extLst>
              <a:ext uri="{FF2B5EF4-FFF2-40B4-BE49-F238E27FC236}">
                <a16:creationId xmlns:a16="http://schemas.microsoft.com/office/drawing/2014/main" id="{4FD24E28-704E-1727-35EE-E7A213911D61}"/>
              </a:ext>
            </a:extLst>
          </p:cNvPr>
          <p:cNvPicPr>
            <a:picLocks noGrp="1" noChangeAspect="1"/>
          </p:cNvPicPr>
          <p:nvPr>
            <p:ph type="pic" sz="quarter" idx="13"/>
          </p:nvPr>
        </p:nvPicPr>
        <p:blipFill>
          <a:blip r:embed="rId4" cstate="email">
            <a:extLst>
              <a:ext uri="{28A0092B-C50C-407E-A947-70E740481C1C}">
                <a14:useLocalDpi xmlns:a14="http://schemas.microsoft.com/office/drawing/2010/main" val="0"/>
              </a:ext>
            </a:extLst>
          </a:blip>
          <a:srcRect l="-3727" r="-3727"/>
          <a:stretch>
            <a:fillRect/>
          </a:stretch>
        </p:blipFill>
        <p:spPr>
          <a:xfrm>
            <a:off x="448871" y="1019021"/>
            <a:ext cx="4030663" cy="5256213"/>
          </a:xfrm>
        </p:spPr>
      </p:pic>
    </p:spTree>
    <p:extLst>
      <p:ext uri="{BB962C8B-B14F-4D97-AF65-F5344CB8AC3E}">
        <p14:creationId xmlns:p14="http://schemas.microsoft.com/office/powerpoint/2010/main" val="46623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01C7FC32-E517-42E8-BC89-A7A4A362FEC4}"/>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5372100" y="930925"/>
            <a:ext cx="3683000" cy="5685749"/>
          </a:xfrm>
        </p:spPr>
        <p:txBody>
          <a:bodyPr>
            <a:noAutofit/>
          </a:bodyPr>
          <a:lstStyle/>
          <a:p>
            <a:r>
              <a:rPr lang="en-US" sz="1600" dirty="0"/>
              <a:t>To demonstrate random, independent assortment at metaphase I, consider a cell with </a:t>
            </a:r>
            <a:r>
              <a:rPr lang="en-US" sz="1600" i="1" dirty="0"/>
              <a:t>n </a:t>
            </a:r>
            <a:r>
              <a:rPr lang="en-US" sz="1600" dirty="0"/>
              <a:t>= 2. In this case, there are two possible arrangements at the equatorial plane in metaphase I, as shown in the upper cell of each panel. </a:t>
            </a:r>
          </a:p>
          <a:p>
            <a:r>
              <a:rPr lang="en-US" sz="1600" dirty="0"/>
              <a:t>These two possible orientations lead to the production  of genetically different gametes. </a:t>
            </a:r>
          </a:p>
          <a:p>
            <a:endParaRPr lang="en-US" sz="1600" dirty="0"/>
          </a:p>
          <a:p>
            <a:r>
              <a:rPr lang="en-US" sz="1600" dirty="0"/>
              <a:t>With more chromosomes, the number of possible arrangements increases dramatically.</a:t>
            </a:r>
          </a:p>
          <a:p>
            <a:pPr marL="285750" indent="-285750">
              <a:buFont typeface="Arial" panose="020B0604020202020204" pitchFamily="34" charset="0"/>
              <a:buChar char="•"/>
            </a:pPr>
            <a:r>
              <a:rPr lang="en-US" sz="1600" b="1" i="0" u="none" strike="noStrike" baseline="0" dirty="0">
                <a:latin typeface="LiberationSerif"/>
              </a:rPr>
              <a:t>it is highly unlikely that any two haploid cells resulting from meiosis will have the same genetic composition</a:t>
            </a:r>
          </a:p>
        </p:txBody>
      </p:sp>
      <p:pic>
        <p:nvPicPr>
          <p:cNvPr id="10" name="Figure" descr="This illustration shows that, in a cell with a set of two chromosomes, four possible arrangements of chromosomes can give rise to eight different kinds of gamete. These are the eight possible arrangements of chromosomes that can occur during meiosis of two chromosomes."/>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51686" r="-51686"/>
          <a:stretch>
            <a:fillRect/>
          </a:stretch>
        </p:blipFill>
        <p:spPr>
          <a:xfrm>
            <a:off x="-2400300" y="900861"/>
            <a:ext cx="10288492" cy="4466184"/>
          </a:xfrm>
        </p:spPr>
      </p:pic>
      <p:sp>
        <p:nvSpPr>
          <p:cNvPr id="5" name="Figure Number"/>
          <p:cNvSpPr>
            <a:spLocks noGrp="1"/>
          </p:cNvSpPr>
          <p:nvPr>
            <p:ph type="title"/>
          </p:nvPr>
        </p:nvSpPr>
        <p:spPr/>
        <p:txBody>
          <a:bodyPr/>
          <a:lstStyle/>
          <a:p>
            <a:r>
              <a:rPr lang="en-US" dirty="0"/>
              <a:t>Independent Assortment: Figure 7.4</a:t>
            </a:r>
          </a:p>
        </p:txBody>
      </p:sp>
      <p:pic>
        <p:nvPicPr>
          <p:cNvPr id="8" name="Picture 7">
            <a:extLst>
              <a:ext uri="{FF2B5EF4-FFF2-40B4-BE49-F238E27FC236}">
                <a16:creationId xmlns:a16="http://schemas.microsoft.com/office/drawing/2014/main" id="{E7ABF974-F9CD-9F4E-8A97-1EEB0A99DE8F}"/>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30145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AE7A-26A0-59BC-04DF-A33D86E6BB56}"/>
              </a:ext>
            </a:extLst>
          </p:cNvPr>
          <p:cNvSpPr>
            <a:spLocks noGrp="1"/>
          </p:cNvSpPr>
          <p:nvPr>
            <p:ph type="title"/>
          </p:nvPr>
        </p:nvSpPr>
        <p:spPr/>
        <p:txBody>
          <a:bodyPr/>
          <a:lstStyle/>
          <a:p>
            <a:r>
              <a:rPr lang="en-US" dirty="0"/>
              <a:t>Meiosis II</a:t>
            </a:r>
          </a:p>
        </p:txBody>
      </p:sp>
      <p:sp>
        <p:nvSpPr>
          <p:cNvPr id="4" name="Text Placeholder 3">
            <a:extLst>
              <a:ext uri="{FF2B5EF4-FFF2-40B4-BE49-F238E27FC236}">
                <a16:creationId xmlns:a16="http://schemas.microsoft.com/office/drawing/2014/main" id="{2540492A-0C09-57B2-9856-98CDF29D1298}"/>
              </a:ext>
            </a:extLst>
          </p:cNvPr>
          <p:cNvSpPr>
            <a:spLocks noGrp="1"/>
          </p:cNvSpPr>
          <p:nvPr>
            <p:ph type="body" sz="quarter" idx="14"/>
          </p:nvPr>
        </p:nvSpPr>
        <p:spPr>
          <a:xfrm>
            <a:off x="457200" y="1077238"/>
            <a:ext cx="8062912" cy="5539436"/>
          </a:xfrm>
        </p:spPr>
        <p:txBody>
          <a:bodyPr>
            <a:normAutofit/>
          </a:bodyPr>
          <a:lstStyle/>
          <a:p>
            <a:pPr algn="l"/>
            <a:r>
              <a:rPr lang="en-US" sz="1800" dirty="0">
                <a:latin typeface="LiberationSerif"/>
              </a:rPr>
              <a:t>Big picture: </a:t>
            </a:r>
            <a:r>
              <a:rPr lang="en-US" sz="1800" b="0" i="0" u="none" strike="noStrike" baseline="0" dirty="0">
                <a:latin typeface="LiberationSerif"/>
              </a:rPr>
              <a:t>the connected sister chromatids remaining in the haploid cells from meiosis I will be split to form four haploid cells.</a:t>
            </a:r>
          </a:p>
          <a:p>
            <a:pPr algn="l"/>
            <a:r>
              <a:rPr lang="en-US" sz="1800" b="1" i="0" u="none" strike="noStrike" baseline="0" dirty="0">
                <a:latin typeface="LiberationSerif"/>
              </a:rPr>
              <a:t>Prophase II</a:t>
            </a:r>
            <a:r>
              <a:rPr lang="en-US" sz="1800" b="0" i="0" u="none" strike="noStrike" baseline="0" dirty="0">
                <a:latin typeface="LiberationSerif"/>
              </a:rPr>
              <a:t>:  chromosomes condense and new spindle fibers form</a:t>
            </a:r>
          </a:p>
          <a:p>
            <a:pPr algn="l"/>
            <a:r>
              <a:rPr lang="en-US" sz="1800" b="1" dirty="0">
                <a:latin typeface="LiberationSerif"/>
              </a:rPr>
              <a:t>M</a:t>
            </a:r>
            <a:r>
              <a:rPr lang="en-US" sz="1800" b="1" i="0" u="none" strike="noStrike" baseline="0" dirty="0">
                <a:latin typeface="LiberationSerif"/>
              </a:rPr>
              <a:t>etaphase II</a:t>
            </a:r>
            <a:r>
              <a:rPr lang="en-US" sz="1800" b="0" i="0" u="none" strike="noStrike" baseline="0" dirty="0">
                <a:latin typeface="LiberationSerif"/>
              </a:rPr>
              <a:t>: sister chromatids are maximally condensed and aligned at the center of the cell</a:t>
            </a:r>
          </a:p>
          <a:p>
            <a:pPr algn="l"/>
            <a:r>
              <a:rPr lang="en-US" sz="1800" b="1" dirty="0">
                <a:latin typeface="LiberationSerif"/>
              </a:rPr>
              <a:t>A</a:t>
            </a:r>
            <a:r>
              <a:rPr lang="en-US" sz="1800" b="1" i="0" u="none" strike="noStrike" baseline="0" dirty="0">
                <a:latin typeface="LiberationSerif"/>
              </a:rPr>
              <a:t>naphase II</a:t>
            </a:r>
            <a:r>
              <a:rPr lang="en-US" sz="1800" b="0" i="0" u="none" strike="noStrike" baseline="0" dirty="0">
                <a:latin typeface="LiberationSerif"/>
              </a:rPr>
              <a:t>: sister chromatids are pulled apart by the spindle fibers and move toward opposite poles</a:t>
            </a:r>
          </a:p>
          <a:p>
            <a:pPr algn="l"/>
            <a:r>
              <a:rPr lang="en-US" sz="1800" b="1" dirty="0">
                <a:latin typeface="LiberationSerif"/>
              </a:rPr>
              <a:t>T</a:t>
            </a:r>
            <a:r>
              <a:rPr lang="en-US" sz="1800" b="1" i="0" u="none" strike="noStrike" baseline="0" dirty="0">
                <a:latin typeface="LiberationSerif"/>
              </a:rPr>
              <a:t>elophase II</a:t>
            </a:r>
            <a:r>
              <a:rPr lang="en-US" sz="1800" b="0" i="0" u="none" strike="noStrike" baseline="0" dirty="0">
                <a:latin typeface="LiberationSerif"/>
              </a:rPr>
              <a:t>: chromosomes arrive at opposite poles and begin to decondense</a:t>
            </a:r>
          </a:p>
          <a:p>
            <a:pPr algn="l"/>
            <a:r>
              <a:rPr lang="en-US" sz="1800" dirty="0">
                <a:latin typeface="LiberationSerif"/>
              </a:rPr>
              <a:t>Then </a:t>
            </a:r>
            <a:r>
              <a:rPr lang="en-US" sz="1800" b="0" i="0" u="none" strike="noStrike" baseline="0" dirty="0">
                <a:latin typeface="LiberationSerif"/>
              </a:rPr>
              <a:t>Cytokinesis: the physical separation of the cytoplasmic components into four genetically unique haploid cells (</a:t>
            </a:r>
            <a:r>
              <a:rPr lang="en-US" sz="1800" b="0" i="1" u="none" strike="noStrike" baseline="0" dirty="0">
                <a:latin typeface="LiberationSerif"/>
              </a:rPr>
              <a:t>n</a:t>
            </a:r>
            <a:r>
              <a:rPr lang="en-US" sz="1800" b="0" i="0" u="none" strike="noStrike" baseline="0" dirty="0">
                <a:latin typeface="LiberationSerif"/>
              </a:rPr>
              <a:t>) </a:t>
            </a:r>
            <a:endParaRPr lang="en-US" dirty="0"/>
          </a:p>
        </p:txBody>
      </p:sp>
    </p:spTree>
    <p:extLst>
      <p:ext uri="{BB962C8B-B14F-4D97-AF65-F5344CB8AC3E}">
        <p14:creationId xmlns:p14="http://schemas.microsoft.com/office/powerpoint/2010/main" val="529985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A35C56EE-1057-449A-B40A-5A2091C705F5}"/>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5948737" y="1190194"/>
            <a:ext cx="2794571" cy="4645527"/>
          </a:xfrm>
        </p:spPr>
        <p:txBody>
          <a:bodyPr>
            <a:normAutofit/>
          </a:bodyPr>
          <a:lstStyle/>
          <a:p>
            <a:pPr>
              <a:lnSpc>
                <a:spcPct val="110000"/>
              </a:lnSpc>
              <a:spcBef>
                <a:spcPts val="0"/>
              </a:spcBef>
            </a:pPr>
            <a:r>
              <a:rPr lang="en-US" sz="1600" dirty="0"/>
              <a:t>In prophase I, microtubules attach to the fused kinetochores of homologous chromosomes. In anaphase I, the homologous chromosomes are separated. </a:t>
            </a:r>
          </a:p>
          <a:p>
            <a:pPr>
              <a:lnSpc>
                <a:spcPct val="110000"/>
              </a:lnSpc>
              <a:spcBef>
                <a:spcPts val="0"/>
              </a:spcBef>
            </a:pPr>
            <a:endParaRPr lang="en-US" sz="1600" dirty="0"/>
          </a:p>
          <a:p>
            <a:pPr>
              <a:lnSpc>
                <a:spcPct val="110000"/>
              </a:lnSpc>
              <a:spcBef>
                <a:spcPts val="0"/>
              </a:spcBef>
            </a:pPr>
            <a:r>
              <a:rPr lang="en-US" sz="1600" dirty="0"/>
              <a:t>In prophase II, microtubules attach to individual kinetochores of sister chromatids. In anaphase II, the sister chromatids are separated.</a:t>
            </a:r>
          </a:p>
        </p:txBody>
      </p:sp>
      <p:sp>
        <p:nvSpPr>
          <p:cNvPr id="5" name="Figure Number"/>
          <p:cNvSpPr>
            <a:spLocks noGrp="1"/>
          </p:cNvSpPr>
          <p:nvPr>
            <p:ph type="title"/>
          </p:nvPr>
        </p:nvSpPr>
        <p:spPr/>
        <p:txBody>
          <a:bodyPr/>
          <a:lstStyle/>
          <a:p>
            <a:r>
              <a:rPr lang="en-US" dirty="0"/>
              <a:t>Late Prophase: Figure 7.5</a:t>
            </a:r>
          </a:p>
        </p:txBody>
      </p:sp>
      <p:pic>
        <p:nvPicPr>
          <p:cNvPr id="8" name="Picture 2" descr="This illustration compares chromosome alignment in meiosis I and meiosis II. In prometaphase I, homologous pairs of chromosomes are held together by chiasmata. In anaphase I, the homologous pair separates and the connections at the chiasmata are broken, but the sister chromatids remain attached at the centromere. In prometaphase II, the sister chromatids are held together at the centromere. In anaphase II, the centromere connections are broken and the sister chromatids separat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83277" y="1190194"/>
            <a:ext cx="5574937" cy="447761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51D19074-BE32-8445-A4F9-18F898FC04F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4043117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CEEC5522-2C42-4B1D-A5EB-9E36B4E2FA9D}"/>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3" name="Figure" descr="This illustration compares meiosis and mitosis. In meiosis, there are two rounds of cell division, whereas there is only one round of cell division in mitosis. In both mitosis and meiosis, DNA synthesis occurs during S phase. Synapsis of homologous chromosomes occurs in prophase I of meiosis, but does not occur in mitosis. Crossover of chromosomes occurs in prophase I of meiosis, but does not occur in mitosis. Homologous pairs of chromosomes line up at the metaphase plate during metaphase I of meiosis, but not during mitosis. Sister chromatids line up at the metaphase plate during metaphase II of meiosis and metaphase of mitosis. The result of meiosis is four haploid daughter cells, and the result of mitosis is two diploid daughter cells."/>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56314" r="-56314"/>
          <a:stretch>
            <a:fillRect/>
          </a:stretch>
        </p:blipFill>
        <p:spPr>
          <a:xfrm>
            <a:off x="-1245969" y="1329229"/>
            <a:ext cx="11260155" cy="4887978"/>
          </a:xfrm>
        </p:spPr>
      </p:pic>
      <p:sp>
        <p:nvSpPr>
          <p:cNvPr id="5" name="Figure Number"/>
          <p:cNvSpPr>
            <a:spLocks noGrp="1"/>
          </p:cNvSpPr>
          <p:nvPr>
            <p:ph type="title"/>
          </p:nvPr>
        </p:nvSpPr>
        <p:spPr/>
        <p:txBody>
          <a:bodyPr/>
          <a:lstStyle/>
          <a:p>
            <a:r>
              <a:rPr lang="en-US" dirty="0"/>
              <a:t>Meiosis &amp; Mitosis: Figure 7.6</a:t>
            </a:r>
          </a:p>
        </p:txBody>
      </p:sp>
      <p:pic>
        <p:nvPicPr>
          <p:cNvPr id="8" name="Picture 7">
            <a:extLst>
              <a:ext uri="{FF2B5EF4-FFF2-40B4-BE49-F238E27FC236}">
                <a16:creationId xmlns:a16="http://schemas.microsoft.com/office/drawing/2014/main" id="{0D691544-23E6-C743-9711-063D1B3C58DC}"/>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
        <p:nvSpPr>
          <p:cNvPr id="2" name="Rectangle 1">
            <a:extLst>
              <a:ext uri="{FF2B5EF4-FFF2-40B4-BE49-F238E27FC236}">
                <a16:creationId xmlns:a16="http://schemas.microsoft.com/office/drawing/2014/main" id="{653BDDAC-9454-8D8D-1D1F-D8290490EAE4}"/>
              </a:ext>
            </a:extLst>
          </p:cNvPr>
          <p:cNvSpPr/>
          <p:nvPr/>
        </p:nvSpPr>
        <p:spPr>
          <a:xfrm>
            <a:off x="1052186" y="4409162"/>
            <a:ext cx="6663847" cy="20148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igure Legend"/>
          <p:cNvSpPr>
            <a:spLocks noGrp="1"/>
          </p:cNvSpPr>
          <p:nvPr>
            <p:ph type="body" sz="quarter" idx="14"/>
          </p:nvPr>
        </p:nvSpPr>
        <p:spPr/>
        <p:txBody>
          <a:bodyPr>
            <a:normAutofit lnSpcReduction="10000"/>
          </a:bodyPr>
          <a:lstStyle/>
          <a:p>
            <a:r>
              <a:rPr lang="en-US" sz="1600" dirty="0"/>
              <a:t>Meiosis and mitosis are both preceded by one round of DNA replication; however, meiosis includes two nuclear divisions. </a:t>
            </a:r>
          </a:p>
          <a:p>
            <a:r>
              <a:rPr lang="en-US" sz="1600" dirty="0"/>
              <a:t>The four daughter cells resulting from meiosis are haploid and genetically distinct. The daughter cells resulting from mitosis are diploid and identical to the </a:t>
            </a:r>
            <a:r>
              <a:rPr lang="fr-FR" sz="1600" dirty="0"/>
              <a:t>parent </a:t>
            </a:r>
            <a:r>
              <a:rPr lang="fr-FR" sz="1600" dirty="0" err="1"/>
              <a:t>cell</a:t>
            </a:r>
            <a:r>
              <a:rPr lang="fr-FR" sz="1600" dirty="0"/>
              <a:t>.</a:t>
            </a:r>
            <a:endParaRPr lang="en-US" sz="1600" dirty="0"/>
          </a:p>
        </p:txBody>
      </p:sp>
    </p:spTree>
    <p:extLst>
      <p:ext uri="{BB962C8B-B14F-4D97-AF65-F5344CB8AC3E}">
        <p14:creationId xmlns:p14="http://schemas.microsoft.com/office/powerpoint/2010/main" val="2480506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CEEC5522-2C42-4B1D-A5EB-9E36B4E2FA9D}"/>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3" name="Figure" descr="This illustration compares meiosis and mitosis. In meiosis, there are two rounds of cell division, whereas there is only one round of cell division in mitosis. In both mitosis and meiosis, DNA synthesis occurs during S phase. Synapsis of homologous chromosomes occurs in prophase I of meiosis, but does not occur in mitosis. Crossover of chromosomes occurs in prophase I of meiosis, but does not occur in mitosis. Homologous pairs of chromosomes line up at the metaphase plate during metaphase I of meiosis, but not during mitosis. Sister chromatids line up at the metaphase plate during metaphase II of meiosis and metaphase of mitosis. The result of meiosis is four haploid daughter cells, and the result of mitosis is two diploid daughter cel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6314" r="-56314"/>
          <a:stretch>
            <a:fillRect/>
          </a:stretch>
        </p:blipFill>
        <p:spPr>
          <a:xfrm>
            <a:off x="-1236938" y="1034751"/>
            <a:ext cx="11617876" cy="5043263"/>
          </a:xfrm>
        </p:spPr>
      </p:pic>
      <p:sp>
        <p:nvSpPr>
          <p:cNvPr id="5" name="Figure Number"/>
          <p:cNvSpPr>
            <a:spLocks noGrp="1"/>
          </p:cNvSpPr>
          <p:nvPr>
            <p:ph type="title"/>
          </p:nvPr>
        </p:nvSpPr>
        <p:spPr/>
        <p:txBody>
          <a:bodyPr/>
          <a:lstStyle/>
          <a:p>
            <a:r>
              <a:rPr lang="en-US" dirty="0"/>
              <a:t>Meiosis &amp; Mitosis: Figure 7.6</a:t>
            </a:r>
          </a:p>
        </p:txBody>
      </p:sp>
      <p:pic>
        <p:nvPicPr>
          <p:cNvPr id="8" name="Picture 7">
            <a:extLst>
              <a:ext uri="{FF2B5EF4-FFF2-40B4-BE49-F238E27FC236}">
                <a16:creationId xmlns:a16="http://schemas.microsoft.com/office/drawing/2014/main" id="{0D691544-23E6-C743-9711-063D1B3C58D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
        <p:nvSpPr>
          <p:cNvPr id="4" name="Text Placeholder 3">
            <a:extLst>
              <a:ext uri="{FF2B5EF4-FFF2-40B4-BE49-F238E27FC236}">
                <a16:creationId xmlns:a16="http://schemas.microsoft.com/office/drawing/2014/main" id="{E1273AAE-8B8C-1FA1-B233-A4E51D0FD96E}"/>
              </a:ext>
            </a:extLst>
          </p:cNvPr>
          <p:cNvSpPr>
            <a:spLocks noGrp="1"/>
          </p:cNvSpPr>
          <p:nvPr>
            <p:ph type="body" sz="quarter" idx="14"/>
          </p:nvPr>
        </p:nvSpPr>
        <p:spPr/>
        <p:txBody>
          <a:bodyPr/>
          <a:lstStyle/>
          <a:p>
            <a:endParaRPr lang="en-US" dirty="0"/>
          </a:p>
        </p:txBody>
      </p:sp>
      <p:pic>
        <p:nvPicPr>
          <p:cNvPr id="10" name="Picture 9">
            <a:extLst>
              <a:ext uri="{FF2B5EF4-FFF2-40B4-BE49-F238E27FC236}">
                <a16:creationId xmlns:a16="http://schemas.microsoft.com/office/drawing/2014/main" id="{58DB2F52-D80B-A62D-65F9-3171FC1A50E7}"/>
              </a:ext>
            </a:extLst>
          </p:cNvPr>
          <p:cNvPicPr>
            <a:picLocks noChangeAspect="1"/>
          </p:cNvPicPr>
          <p:nvPr/>
        </p:nvPicPr>
        <p:blipFill>
          <a:blip r:embed="rId4"/>
          <a:stretch>
            <a:fillRect/>
          </a:stretch>
        </p:blipFill>
        <p:spPr>
          <a:xfrm>
            <a:off x="1184084" y="4126375"/>
            <a:ext cx="6609144" cy="2262504"/>
          </a:xfrm>
          <a:prstGeom prst="rect">
            <a:avLst/>
          </a:prstGeom>
        </p:spPr>
      </p:pic>
    </p:spTree>
    <p:extLst>
      <p:ext uri="{BB962C8B-B14F-4D97-AF65-F5344CB8AC3E}">
        <p14:creationId xmlns:p14="http://schemas.microsoft.com/office/powerpoint/2010/main" val="2648689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0476B-EE5F-F901-76B6-3E8250D28420}"/>
              </a:ext>
            </a:extLst>
          </p:cNvPr>
          <p:cNvSpPr>
            <a:spLocks noGrp="1"/>
          </p:cNvSpPr>
          <p:nvPr>
            <p:ph type="title"/>
          </p:nvPr>
        </p:nvSpPr>
        <p:spPr>
          <a:xfrm>
            <a:off x="457200" y="241326"/>
            <a:ext cx="8062912" cy="659535"/>
          </a:xfrm>
        </p:spPr>
        <p:txBody>
          <a:bodyPr anchor="b">
            <a:normAutofit/>
          </a:bodyPr>
          <a:lstStyle/>
          <a:p>
            <a:r>
              <a:rPr lang="en-US" dirty="0"/>
              <a:t>Another way of looking at it</a:t>
            </a:r>
          </a:p>
        </p:txBody>
      </p:sp>
      <p:pic>
        <p:nvPicPr>
          <p:cNvPr id="2050" name="Picture 2" descr="Mitosis vs Meiosis: 14 Main Differences Along With Similarities">
            <a:extLst>
              <a:ext uri="{FF2B5EF4-FFF2-40B4-BE49-F238E27FC236}">
                <a16:creationId xmlns:a16="http://schemas.microsoft.com/office/drawing/2014/main" id="{EF58B4EA-A277-3BCD-B58A-267B78E7123C}"/>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876821" y="900860"/>
            <a:ext cx="7089731" cy="5494543"/>
          </a:xfrm>
          <a:prstGeom prst="rect">
            <a:avLst/>
          </a:prstGeom>
          <a:solidFill>
            <a:srgbClr val="FFFFFF"/>
          </a:solidFill>
        </p:spPr>
      </p:pic>
      <p:sp>
        <p:nvSpPr>
          <p:cNvPr id="4" name="Text Placeholder 3">
            <a:extLst>
              <a:ext uri="{FF2B5EF4-FFF2-40B4-BE49-F238E27FC236}">
                <a16:creationId xmlns:a16="http://schemas.microsoft.com/office/drawing/2014/main" id="{6C05C3BF-C8DD-979F-4107-C885FDEB34BD}"/>
              </a:ext>
            </a:extLst>
          </p:cNvPr>
          <p:cNvSpPr>
            <a:spLocks noGrp="1"/>
          </p:cNvSpPr>
          <p:nvPr>
            <p:ph type="body" sz="quarter" idx="14"/>
          </p:nvPr>
        </p:nvSpPr>
        <p:spPr>
          <a:xfrm>
            <a:off x="118997" y="6479299"/>
            <a:ext cx="8062912" cy="274750"/>
          </a:xfrm>
        </p:spPr>
        <p:txBody>
          <a:bodyPr>
            <a:normAutofit/>
          </a:bodyPr>
          <a:lstStyle/>
          <a:p>
            <a:r>
              <a:rPr lang="en-US" sz="800" dirty="0"/>
              <a:t>Photo credit: https://www.sciencefacts.net/mitosis-vs-meiosis.html</a:t>
            </a:r>
          </a:p>
        </p:txBody>
      </p:sp>
    </p:spTree>
    <p:extLst>
      <p:ext uri="{BB962C8B-B14F-4D97-AF65-F5344CB8AC3E}">
        <p14:creationId xmlns:p14="http://schemas.microsoft.com/office/powerpoint/2010/main" val="619193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B5C5BA28-D351-403B-8E06-421D805011CA}"/>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267805"/>
            <a:ext cx="3913188" cy="4362433"/>
          </a:xfrm>
        </p:spPr>
        <p:txBody>
          <a:bodyPr>
            <a:noAutofit/>
          </a:bodyPr>
          <a:lstStyle/>
          <a:p>
            <a:r>
              <a:rPr lang="en-US" sz="1600" dirty="0">
                <a:solidFill>
                  <a:srgbClr val="000000"/>
                </a:solidFill>
              </a:rPr>
              <a:t>Following meiosis, each gamete has one copy of each chromosome.</a:t>
            </a:r>
          </a:p>
          <a:p>
            <a:r>
              <a:rPr lang="en-US" sz="1600" dirty="0">
                <a:solidFill>
                  <a:srgbClr val="000000"/>
                </a:solidFill>
              </a:rPr>
              <a:t>Nondisjunction occurs when homologous chromosomes (meiosis I) or sister chromatids (meiosis II) fail to separate</a:t>
            </a:r>
            <a:r>
              <a:rPr lang="pt-BR" sz="1600" dirty="0">
                <a:solidFill>
                  <a:srgbClr val="000000"/>
                </a:solidFill>
              </a:rPr>
              <a:t>.</a:t>
            </a:r>
            <a:endParaRPr lang="en-US" sz="1600" b="0" dirty="0">
              <a:solidFill>
                <a:srgbClr val="000000"/>
              </a:solidFill>
            </a:endParaRPr>
          </a:p>
        </p:txBody>
      </p:sp>
      <p:pic>
        <p:nvPicPr>
          <p:cNvPr id="4" name="Figure" descr="This illustration shows nondisjunction during meiosis I and meiosis II. Nondisjunction during meiosis I occurs when a homologous pair fails to separate, and results in two gametes with n + 1 chromosomes, and two gametes with n – 1 chromosomes. Nondisjunction during meiosis II occurs when sister chromatids fail to separate, and results in one gamete with n + 1 chromosomes, one gamete with n – 1 chromosomes, and two normal gametes."/>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10349" b="-10349"/>
          <a:stretch>
            <a:fillRect/>
          </a:stretch>
        </p:blipFill>
        <p:spPr>
          <a:xfrm>
            <a:off x="456406" y="800893"/>
            <a:ext cx="4032250" cy="5256213"/>
          </a:xfrm>
        </p:spPr>
      </p:pic>
      <p:sp>
        <p:nvSpPr>
          <p:cNvPr id="5" name="Figure Number"/>
          <p:cNvSpPr>
            <a:spLocks noGrp="1"/>
          </p:cNvSpPr>
          <p:nvPr>
            <p:ph type="title"/>
          </p:nvPr>
        </p:nvSpPr>
        <p:spPr/>
        <p:txBody>
          <a:bodyPr>
            <a:normAutofit/>
          </a:bodyPr>
          <a:lstStyle/>
          <a:p>
            <a:r>
              <a:rPr lang="en-US" sz="2400" dirty="0">
                <a:solidFill>
                  <a:srgbClr val="6CB255"/>
                </a:solidFill>
              </a:rPr>
              <a:t>Nondisjunction: Figure </a:t>
            </a:r>
            <a:r>
              <a:rPr lang="en-US" dirty="0"/>
              <a:t>7.8</a:t>
            </a:r>
            <a:endParaRPr lang="en-US" sz="2400" dirty="0">
              <a:solidFill>
                <a:srgbClr val="6CB255"/>
              </a:solidFill>
            </a:endParaRPr>
          </a:p>
        </p:txBody>
      </p:sp>
      <p:pic>
        <p:nvPicPr>
          <p:cNvPr id="8" name="Picture 7">
            <a:extLst>
              <a:ext uri="{FF2B5EF4-FFF2-40B4-BE49-F238E27FC236}">
                <a16:creationId xmlns:a16="http://schemas.microsoft.com/office/drawing/2014/main" id="{A8D8CDD0-5E8D-454D-B970-2FC9C027E86F}"/>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2328475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FF441348-FF52-47E3-9BB6-9AFED2423258}"/>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978327" y="4827865"/>
            <a:ext cx="4031068" cy="1166382"/>
          </a:xfrm>
        </p:spPr>
        <p:txBody>
          <a:bodyPr>
            <a:normAutofit/>
          </a:bodyPr>
          <a:lstStyle/>
          <a:p>
            <a:r>
              <a:rPr lang="en-US" sz="1600" dirty="0"/>
              <a:t>The incidence of having a fetus with trisomy 21 increases dramatically with maternal age.</a:t>
            </a:r>
          </a:p>
        </p:txBody>
      </p:sp>
      <p:pic>
        <p:nvPicPr>
          <p:cNvPr id="6" name="Figure" descr="This graph shows the risk of Down’s syndrome in the fetus by maternal age. Risk dramatically increases past a maternal age of 35."/>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53369" r="-53369"/>
          <a:stretch>
            <a:fillRect/>
          </a:stretch>
        </p:blipFill>
        <p:spPr>
          <a:xfrm>
            <a:off x="2962405" y="1137068"/>
            <a:ext cx="8062913" cy="3500071"/>
          </a:xfrm>
        </p:spPr>
      </p:pic>
      <p:sp>
        <p:nvSpPr>
          <p:cNvPr id="5" name="Figure Number"/>
          <p:cNvSpPr>
            <a:spLocks noGrp="1"/>
          </p:cNvSpPr>
          <p:nvPr>
            <p:ph type="title"/>
          </p:nvPr>
        </p:nvSpPr>
        <p:spPr/>
        <p:txBody>
          <a:bodyPr/>
          <a:lstStyle/>
          <a:p>
            <a:r>
              <a:rPr lang="en-US" dirty="0"/>
              <a:t>Nondisjunction: Figure 7.9</a:t>
            </a:r>
          </a:p>
        </p:txBody>
      </p:sp>
      <p:pic>
        <p:nvPicPr>
          <p:cNvPr id="8" name="Picture 7">
            <a:extLst>
              <a:ext uri="{FF2B5EF4-FFF2-40B4-BE49-F238E27FC236}">
                <a16:creationId xmlns:a16="http://schemas.microsoft.com/office/drawing/2014/main" id="{A2982318-90CD-0B47-AA98-FDB3A68AC2E8}"/>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
        <p:nvSpPr>
          <p:cNvPr id="3" name="TextBox 2">
            <a:extLst>
              <a:ext uri="{FF2B5EF4-FFF2-40B4-BE49-F238E27FC236}">
                <a16:creationId xmlns:a16="http://schemas.microsoft.com/office/drawing/2014/main" id="{74ABD0ED-022B-959F-5F6D-A616CB898C3D}"/>
              </a:ext>
            </a:extLst>
          </p:cNvPr>
          <p:cNvSpPr txBox="1"/>
          <p:nvPr/>
        </p:nvSpPr>
        <p:spPr>
          <a:xfrm>
            <a:off x="688932" y="1528174"/>
            <a:ext cx="4158641" cy="3139321"/>
          </a:xfrm>
          <a:prstGeom prst="rect">
            <a:avLst/>
          </a:prstGeom>
          <a:noFill/>
        </p:spPr>
        <p:txBody>
          <a:bodyPr wrap="square" rtlCol="0">
            <a:spAutoFit/>
          </a:bodyPr>
          <a:lstStyle/>
          <a:p>
            <a:r>
              <a:rPr lang="en-US" sz="1800" b="0" i="0" u="none" strike="noStrike" baseline="0" dirty="0">
                <a:latin typeface="LiberationSerif"/>
              </a:rPr>
              <a:t>Euploid: an individual with the appropriate number of chromosomes for their species.</a:t>
            </a:r>
          </a:p>
          <a:p>
            <a:endParaRPr lang="en-US" sz="1800" b="0" i="0" u="none" strike="noStrike" baseline="0" dirty="0">
              <a:latin typeface="LiberationSerif"/>
            </a:endParaRPr>
          </a:p>
          <a:p>
            <a:r>
              <a:rPr lang="en-US" b="1" dirty="0">
                <a:latin typeface="LiberationSerif"/>
              </a:rPr>
              <a:t>Aneuploid: a</a:t>
            </a:r>
            <a:r>
              <a:rPr lang="en-US" sz="1800" b="1" i="0" u="none" strike="noStrike" baseline="0" dirty="0">
                <a:latin typeface="LiberationSerif"/>
              </a:rPr>
              <a:t>n individual with an error in chromosome number</a:t>
            </a:r>
          </a:p>
          <a:p>
            <a:pPr marL="285750" indent="-285750">
              <a:buFont typeface="Arial" panose="020B0604020202020204" pitchFamily="34" charset="0"/>
              <a:buChar char="•"/>
            </a:pPr>
            <a:r>
              <a:rPr lang="en-US" dirty="0">
                <a:latin typeface="LiberationSerif"/>
              </a:rPr>
              <a:t>Monosomy: loss of one chromosome</a:t>
            </a:r>
          </a:p>
          <a:p>
            <a:pPr marL="285750" indent="-285750">
              <a:buFont typeface="Arial" panose="020B0604020202020204" pitchFamily="34" charset="0"/>
              <a:buChar char="•"/>
            </a:pPr>
            <a:r>
              <a:rPr lang="en-US" sz="1800" b="0" i="0" u="none" strike="noStrike" baseline="0" dirty="0">
                <a:latin typeface="LiberationSerif"/>
              </a:rPr>
              <a:t>Trisomy: gain of an extraneous chromosome </a:t>
            </a:r>
          </a:p>
          <a:p>
            <a:pPr marL="285750" indent="-285750">
              <a:buFont typeface="Arial" panose="020B0604020202020204" pitchFamily="34" charset="0"/>
              <a:buChar char="•"/>
            </a:pPr>
            <a:r>
              <a:rPr lang="en-US" dirty="0">
                <a:latin typeface="LiberationSerif"/>
              </a:rPr>
              <a:t>Typically don’t survive, but some with trisomy can</a:t>
            </a:r>
            <a:endParaRPr lang="en-US" sz="1800" b="0" i="0" u="none" strike="noStrike" baseline="0" dirty="0">
              <a:latin typeface="LiberationSerif"/>
            </a:endParaRPr>
          </a:p>
        </p:txBody>
      </p:sp>
    </p:spTree>
    <p:extLst>
      <p:ext uri="{BB962C8B-B14F-4D97-AF65-F5344CB8AC3E}">
        <p14:creationId xmlns:p14="http://schemas.microsoft.com/office/powerpoint/2010/main" val="747424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3C3B4853-39E3-4AB0-B3F3-725A0103AB3D}"/>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This individual with cri-du-chat syndrome (a deletion of most of the small arm of chromosome 5) is shown at various ages: </a:t>
            </a:r>
            <a:r>
              <a:rPr lang="en-US" sz="1600" dirty="0">
                <a:solidFill>
                  <a:srgbClr val="6CB255"/>
                </a:solidFill>
              </a:rPr>
              <a:t>(a) </a:t>
            </a:r>
            <a:r>
              <a:rPr lang="en-US" sz="1600" dirty="0">
                <a:solidFill>
                  <a:srgbClr val="000000"/>
                </a:solidFill>
              </a:rPr>
              <a:t>age two, </a:t>
            </a:r>
            <a:r>
              <a:rPr lang="en-US" sz="1600" dirty="0">
                <a:solidFill>
                  <a:srgbClr val="6CB255"/>
                </a:solidFill>
              </a:rPr>
              <a:t>(b) </a:t>
            </a:r>
            <a:r>
              <a:rPr lang="en-US" sz="1600" dirty="0">
                <a:solidFill>
                  <a:srgbClr val="000000"/>
                </a:solidFill>
              </a:rPr>
              <a:t>age four, </a:t>
            </a:r>
            <a:r>
              <a:rPr lang="en-US" sz="1600" dirty="0">
                <a:solidFill>
                  <a:srgbClr val="6CB255"/>
                </a:solidFill>
              </a:rPr>
              <a:t>(c) </a:t>
            </a:r>
            <a:r>
              <a:rPr lang="en-US" sz="1600" dirty="0">
                <a:solidFill>
                  <a:srgbClr val="000000"/>
                </a:solidFill>
              </a:rPr>
              <a:t>age nine, and</a:t>
            </a:r>
            <a:r>
              <a:rPr lang="en-US" sz="1600" dirty="0">
                <a:solidFill>
                  <a:srgbClr val="6CB255"/>
                </a:solidFill>
              </a:rPr>
              <a:t> (d) </a:t>
            </a:r>
            <a:r>
              <a:rPr lang="en-US" sz="1600" dirty="0">
                <a:solidFill>
                  <a:srgbClr val="000000"/>
                </a:solidFill>
              </a:rPr>
              <a:t>age 12. </a:t>
            </a:r>
          </a:p>
          <a:p>
            <a:r>
              <a:rPr lang="en-US" sz="1200" dirty="0">
                <a:solidFill>
                  <a:srgbClr val="000000"/>
                </a:solidFill>
              </a:rPr>
              <a:t>(credit: Paola Cerruti </a:t>
            </a:r>
            <a:r>
              <a:rPr lang="en-US" sz="1200" dirty="0" err="1">
                <a:solidFill>
                  <a:srgbClr val="000000"/>
                </a:solidFill>
              </a:rPr>
              <a:t>Mainardi</a:t>
            </a:r>
            <a:r>
              <a:rPr lang="en-US" sz="1200" dirty="0">
                <a:solidFill>
                  <a:srgbClr val="000000"/>
                </a:solidFill>
              </a:rPr>
              <a:t>)</a:t>
            </a:r>
            <a:endParaRPr lang="en-US" sz="1200" b="0" dirty="0">
              <a:solidFill>
                <a:srgbClr val="000000"/>
              </a:solidFill>
            </a:endParaRPr>
          </a:p>
        </p:txBody>
      </p:sp>
      <p:pic>
        <p:nvPicPr>
          <p:cNvPr id="2" name="Figure" descr="Photo shows boy with cri-du-chat syndrome at four different ages (ages two, four, nine, and twelve)."/>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tretch>
            <a:fillRect/>
          </a:stretch>
        </p:blipFill>
        <p:spPr>
          <a:xfrm>
            <a:off x="522894" y="1107617"/>
            <a:ext cx="3777778" cy="5027779"/>
          </a:xfrm>
        </p:spPr>
      </p:pic>
      <p:sp>
        <p:nvSpPr>
          <p:cNvPr id="5" name="Figure Number"/>
          <p:cNvSpPr>
            <a:spLocks noGrp="1"/>
          </p:cNvSpPr>
          <p:nvPr>
            <p:ph type="title"/>
          </p:nvPr>
        </p:nvSpPr>
        <p:spPr/>
        <p:txBody>
          <a:bodyPr>
            <a:normAutofit/>
          </a:bodyPr>
          <a:lstStyle/>
          <a:p>
            <a:r>
              <a:rPr lang="en-US" sz="2400" dirty="0">
                <a:solidFill>
                  <a:srgbClr val="6CB255"/>
                </a:solidFill>
              </a:rPr>
              <a:t>E.G. Figure </a:t>
            </a:r>
            <a:r>
              <a:rPr lang="en-US" dirty="0"/>
              <a:t>7.11</a:t>
            </a:r>
            <a:endParaRPr lang="en-US" sz="2400" dirty="0">
              <a:solidFill>
                <a:srgbClr val="6CB255"/>
              </a:solidFill>
            </a:endParaRPr>
          </a:p>
        </p:txBody>
      </p:sp>
      <p:pic>
        <p:nvPicPr>
          <p:cNvPr id="8" name="Picture 7">
            <a:extLst>
              <a:ext uri="{FF2B5EF4-FFF2-40B4-BE49-F238E27FC236}">
                <a16:creationId xmlns:a16="http://schemas.microsoft.com/office/drawing/2014/main" id="{456EAC6E-318F-6848-BEB4-D1EB9468B595}"/>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1282985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6E112641-154B-4566-8510-6B5459F58116}"/>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4345969"/>
            <a:ext cx="8062912" cy="1921267"/>
          </a:xfrm>
        </p:spPr>
        <p:txBody>
          <a:bodyPr>
            <a:normAutofit/>
          </a:bodyPr>
          <a:lstStyle/>
          <a:p>
            <a:r>
              <a:rPr lang="en-US" sz="1600" dirty="0"/>
              <a:t>Each of us, like these other large multicellular organisms, begins life as a fertilized egg. After trillions of cell divisions, each of us develops into a complex, multicellular organism. </a:t>
            </a:r>
          </a:p>
          <a:p>
            <a:r>
              <a:rPr lang="en-US" sz="1200" dirty="0"/>
              <a:t>(credit a: modification of work by Frank </a:t>
            </a:r>
            <a:r>
              <a:rPr lang="en-US" sz="1200" dirty="0" err="1"/>
              <a:t>Wouters</a:t>
            </a:r>
            <a:r>
              <a:rPr lang="en-US" sz="1200" dirty="0"/>
              <a:t>; credit b: modification of work by Ken Cole, USGS; credit c: modification of work by Martin Pettitt)</a:t>
            </a:r>
          </a:p>
        </p:txBody>
      </p:sp>
      <p:pic>
        <p:nvPicPr>
          <p:cNvPr id="11" name="Figure" descr="Three images are shown. Part a shows a mother and baby hippopotamus. In part b, mature Joshua trees are pictured next to saplings. In part c, a mother and baby flamingo are shown."/>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11886" b="-11886"/>
          <a:stretch>
            <a:fillRect/>
          </a:stretch>
        </p:blipFill>
        <p:spPr>
          <a:xfrm>
            <a:off x="457200" y="982488"/>
            <a:ext cx="8062913" cy="3500071"/>
          </a:xfrm>
        </p:spPr>
      </p:pic>
      <p:sp>
        <p:nvSpPr>
          <p:cNvPr id="5" name="Figure Number"/>
          <p:cNvSpPr>
            <a:spLocks noGrp="1"/>
          </p:cNvSpPr>
          <p:nvPr>
            <p:ph type="title"/>
          </p:nvPr>
        </p:nvSpPr>
        <p:spPr/>
        <p:txBody>
          <a:bodyPr/>
          <a:lstStyle/>
          <a:p>
            <a:r>
              <a:rPr lang="en-US" dirty="0"/>
              <a:t>Intro: Figure 7.1</a:t>
            </a:r>
          </a:p>
        </p:txBody>
      </p:sp>
      <p:pic>
        <p:nvPicPr>
          <p:cNvPr id="8" name="Picture 7">
            <a:extLst>
              <a:ext uri="{FF2B5EF4-FFF2-40B4-BE49-F238E27FC236}">
                <a16:creationId xmlns:a16="http://schemas.microsoft.com/office/drawing/2014/main" id="{EAF30E36-41AA-EC4C-BEFA-1D34EAD46B65}"/>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1039996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3C3B4853-39E3-4AB0-B3F3-725A0103AB3D}"/>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821237" y="1181528"/>
            <a:ext cx="3698876" cy="5183062"/>
          </a:xfrm>
        </p:spPr>
        <p:txBody>
          <a:bodyPr>
            <a:noAutofit/>
          </a:bodyPr>
          <a:lstStyle/>
          <a:p>
            <a:r>
              <a:rPr lang="en-US" sz="1600" dirty="0">
                <a:solidFill>
                  <a:srgbClr val="000000"/>
                </a:solidFill>
              </a:rPr>
              <a:t>Embryonic inactivation of one of two different X chromosomes encoding different coat colors gives rise to the tortoiseshell phenotype in cats. </a:t>
            </a:r>
          </a:p>
          <a:p>
            <a:r>
              <a:rPr lang="en-US" sz="1200" dirty="0">
                <a:solidFill>
                  <a:srgbClr val="000000"/>
                </a:solidFill>
              </a:rPr>
              <a:t>(credit: Michael Bodega)</a:t>
            </a:r>
          </a:p>
        </p:txBody>
      </p:sp>
      <p:sp>
        <p:nvSpPr>
          <p:cNvPr id="5" name="Figure Number"/>
          <p:cNvSpPr>
            <a:spLocks noGrp="1"/>
          </p:cNvSpPr>
          <p:nvPr>
            <p:ph type="title"/>
          </p:nvPr>
        </p:nvSpPr>
        <p:spPr/>
        <p:txBody>
          <a:bodyPr>
            <a:normAutofit/>
          </a:bodyPr>
          <a:lstStyle/>
          <a:p>
            <a:r>
              <a:rPr lang="en-US" sz="2400" dirty="0">
                <a:solidFill>
                  <a:srgbClr val="6CB255"/>
                </a:solidFill>
              </a:rPr>
              <a:t>X Inactivation: Figure </a:t>
            </a:r>
            <a:r>
              <a:rPr lang="en-US" dirty="0"/>
              <a:t>7.10</a:t>
            </a:r>
            <a:endParaRPr lang="en-US" sz="2400" dirty="0">
              <a:solidFill>
                <a:srgbClr val="6CB255"/>
              </a:solidFill>
            </a:endParaRPr>
          </a:p>
        </p:txBody>
      </p:sp>
      <p:pic>
        <p:nvPicPr>
          <p:cNvPr id="8" name="Picture 7">
            <a:extLst>
              <a:ext uri="{FF2B5EF4-FFF2-40B4-BE49-F238E27FC236}">
                <a16:creationId xmlns:a16="http://schemas.microsoft.com/office/drawing/2014/main" id="{456EAC6E-318F-6848-BEB4-D1EB9468B59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pic>
        <p:nvPicPr>
          <p:cNvPr id="9" name="Figure" descr="Photo of a tortoiseshell cat.">
            <a:extLst>
              <a:ext uri="{FF2B5EF4-FFF2-40B4-BE49-F238E27FC236}">
                <a16:creationId xmlns:a16="http://schemas.microsoft.com/office/drawing/2014/main" id="{91DACEF9-777C-6696-FFB0-F3E228506E6E}"/>
              </a:ext>
            </a:extLst>
          </p:cNvPr>
          <p:cNvPicPr>
            <a:picLocks noGrp="1" noChangeAspect="1"/>
          </p:cNvPicPr>
          <p:nvPr>
            <p:ph type="pic" sz="quarter" idx="13"/>
          </p:nvPr>
        </p:nvPicPr>
        <p:blipFill>
          <a:blip r:embed="rId4" cstate="email">
            <a:extLst>
              <a:ext uri="{28A0092B-C50C-407E-A947-70E740481C1C}">
                <a14:useLocalDpi xmlns:a14="http://schemas.microsoft.com/office/drawing/2010/main" val="0"/>
              </a:ext>
            </a:extLst>
          </a:blip>
          <a:srcRect t="-8629" b="-8629"/>
          <a:stretch>
            <a:fillRect/>
          </a:stretch>
        </p:blipFill>
        <p:spPr>
          <a:xfrm>
            <a:off x="623887" y="800893"/>
            <a:ext cx="4030663" cy="5256213"/>
          </a:xfrm>
        </p:spPr>
      </p:pic>
    </p:spTree>
    <p:extLst>
      <p:ext uri="{BB962C8B-B14F-4D97-AF65-F5344CB8AC3E}">
        <p14:creationId xmlns:p14="http://schemas.microsoft.com/office/powerpoint/2010/main" val="3898300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82F0A04E-7699-4AB3-B19F-8BDA231F991A}"/>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4461060"/>
            <a:ext cx="8062912" cy="1826724"/>
          </a:xfrm>
        </p:spPr>
        <p:txBody>
          <a:bodyPr>
            <a:noAutofit/>
          </a:bodyPr>
          <a:lstStyle/>
          <a:p>
            <a:r>
              <a:rPr lang="en-US" sz="1600" dirty="0"/>
              <a:t>Errors in chromosome structure can occur. </a:t>
            </a:r>
          </a:p>
          <a:p>
            <a:r>
              <a:rPr lang="en-US" sz="1600" dirty="0">
                <a:solidFill>
                  <a:srgbClr val="6CB255"/>
                </a:solidFill>
              </a:rPr>
              <a:t>(a) </a:t>
            </a:r>
            <a:r>
              <a:rPr lang="en-US" sz="1600" dirty="0"/>
              <a:t>Inversion: a chromosome segment breaks, reverses its orientation, and then reattaches in the original position. </a:t>
            </a:r>
          </a:p>
          <a:p>
            <a:r>
              <a:rPr lang="en-US" sz="1600" dirty="0">
                <a:solidFill>
                  <a:srgbClr val="6CB255"/>
                </a:solidFill>
              </a:rPr>
              <a:t>(b) </a:t>
            </a:r>
            <a:r>
              <a:rPr lang="en-US" sz="1600" dirty="0"/>
              <a:t>Reciprocal translocation: occurs between two nonhomologous chromosomes and does not cause any genetic information to be lost or duplicated. </a:t>
            </a:r>
          </a:p>
          <a:p>
            <a:r>
              <a:rPr lang="en-US" sz="1200" dirty="0"/>
              <a:t>(credit: modification of work by National Human Genome Research Institute (USA))</a:t>
            </a:r>
            <a:endParaRPr lang="en-US" sz="1200" dirty="0">
              <a:solidFill>
                <a:schemeClr val="tx1"/>
              </a:solidFill>
            </a:endParaRPr>
          </a:p>
        </p:txBody>
      </p:sp>
      <p:pic>
        <p:nvPicPr>
          <p:cNvPr id="9" name="Figure" descr="Part a shows an inversion in a chromosome. Two identical chromosomes are shown, except for a small section that has been inverted in the second chromosome. Part b shows a reciprocal translocation, in which DNA is transferred from one chromosome to another. No genetic information is gained or lost in the process."/>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6382" b="-6382"/>
          <a:stretch>
            <a:fillRect/>
          </a:stretch>
        </p:blipFill>
        <p:spPr>
          <a:xfrm>
            <a:off x="457200" y="930925"/>
            <a:ext cx="8062913" cy="3500071"/>
          </a:xfrm>
        </p:spPr>
      </p:pic>
      <p:sp>
        <p:nvSpPr>
          <p:cNvPr id="5" name="Figure Number"/>
          <p:cNvSpPr>
            <a:spLocks noGrp="1"/>
          </p:cNvSpPr>
          <p:nvPr>
            <p:ph type="title"/>
          </p:nvPr>
        </p:nvSpPr>
        <p:spPr/>
        <p:txBody>
          <a:bodyPr/>
          <a:lstStyle/>
          <a:p>
            <a:r>
              <a:rPr lang="en-US" dirty="0"/>
              <a:t>Inversion &amp; Translocation: Figure 7.12</a:t>
            </a:r>
          </a:p>
        </p:txBody>
      </p:sp>
      <p:pic>
        <p:nvPicPr>
          <p:cNvPr id="8" name="Picture 7">
            <a:extLst>
              <a:ext uri="{FF2B5EF4-FFF2-40B4-BE49-F238E27FC236}">
                <a16:creationId xmlns:a16="http://schemas.microsoft.com/office/drawing/2014/main" id="{901EA301-26C4-FE48-B700-366926FE2940}"/>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2251966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911FA-D5A0-A40E-2AC3-3B5C9A86C102}"/>
              </a:ext>
            </a:extLst>
          </p:cNvPr>
          <p:cNvSpPr>
            <a:spLocks noGrp="1"/>
          </p:cNvSpPr>
          <p:nvPr>
            <p:ph type="title"/>
          </p:nvPr>
        </p:nvSpPr>
        <p:spPr/>
        <p:txBody>
          <a:bodyPr/>
          <a:lstStyle/>
          <a:p>
            <a:r>
              <a:rPr lang="en-US" dirty="0"/>
              <a:t>Learning Objectives</a:t>
            </a:r>
          </a:p>
        </p:txBody>
      </p:sp>
      <p:sp>
        <p:nvSpPr>
          <p:cNvPr id="4" name="Text Placeholder 3">
            <a:extLst>
              <a:ext uri="{FF2B5EF4-FFF2-40B4-BE49-F238E27FC236}">
                <a16:creationId xmlns:a16="http://schemas.microsoft.com/office/drawing/2014/main" id="{0A58B1CE-9D11-BCCD-B354-8F6B5876FC18}"/>
              </a:ext>
            </a:extLst>
          </p:cNvPr>
          <p:cNvSpPr>
            <a:spLocks noGrp="1"/>
          </p:cNvSpPr>
          <p:nvPr>
            <p:ph type="body" sz="quarter" idx="14"/>
          </p:nvPr>
        </p:nvSpPr>
        <p:spPr>
          <a:xfrm>
            <a:off x="457200" y="1055914"/>
            <a:ext cx="8062912" cy="4954450"/>
          </a:xfrm>
        </p:spPr>
        <p:txBody>
          <a:bodyPr>
            <a:normAutofit/>
          </a:bodyPr>
          <a:lstStyle/>
          <a:p>
            <a:pPr algn="l"/>
            <a:r>
              <a:rPr lang="en-US" sz="1800" b="0" i="0" u="none" strike="noStrike" baseline="0" dirty="0">
                <a:latin typeface="LiberationSans"/>
              </a:rPr>
              <a:t>• </a:t>
            </a:r>
            <a:r>
              <a:rPr lang="en-US" sz="1800" b="0" i="0" u="none" strike="noStrike" baseline="0" dirty="0">
                <a:latin typeface="LiberationSerif"/>
              </a:rPr>
              <a:t>Explain that variation among offspring is a potential evolutionary advantage resulting from sexual reproduction</a:t>
            </a:r>
          </a:p>
          <a:p>
            <a:pPr algn="l"/>
            <a:r>
              <a:rPr lang="en-US" sz="1800" b="0" i="0" u="none" strike="noStrike" baseline="0" dirty="0">
                <a:latin typeface="LiberationSans"/>
              </a:rPr>
              <a:t>• List the </a:t>
            </a:r>
            <a:r>
              <a:rPr lang="en-US" sz="1800" b="0" i="0" u="none" strike="noStrike" baseline="0" dirty="0">
                <a:latin typeface="LiberationSerif"/>
              </a:rPr>
              <a:t>three different life-cycle strategies among sexual multicellular organisms</a:t>
            </a:r>
          </a:p>
          <a:p>
            <a:pPr algn="l"/>
            <a:r>
              <a:rPr lang="en-US" sz="1800" b="0" i="0" u="none" strike="noStrike" baseline="0" dirty="0">
                <a:latin typeface="LiberationSans"/>
              </a:rPr>
              <a:t>• </a:t>
            </a:r>
            <a:r>
              <a:rPr lang="en-US" sz="1800" b="0" i="0" u="none" strike="noStrike" baseline="0" dirty="0">
                <a:latin typeface="LiberationSerif"/>
              </a:rPr>
              <a:t>Describe the behavior of chromosomes during meiosis</a:t>
            </a:r>
          </a:p>
          <a:p>
            <a:pPr algn="l"/>
            <a:r>
              <a:rPr lang="en-US" sz="1800" b="0" i="0" u="none" strike="noStrike" baseline="0" dirty="0">
                <a:latin typeface="LiberationSans"/>
              </a:rPr>
              <a:t>• </a:t>
            </a:r>
            <a:r>
              <a:rPr lang="en-US" sz="1800" b="0" i="0" u="none" strike="noStrike" baseline="0" dirty="0">
                <a:latin typeface="LiberationSerif"/>
              </a:rPr>
              <a:t>Describe cellular events during meiosis</a:t>
            </a:r>
          </a:p>
          <a:p>
            <a:pPr algn="l"/>
            <a:r>
              <a:rPr lang="en-US" sz="1800" b="0" i="0" u="none" strike="noStrike" baseline="0" dirty="0">
                <a:latin typeface="LiberationSans"/>
              </a:rPr>
              <a:t>• </a:t>
            </a:r>
            <a:r>
              <a:rPr lang="en-US" sz="1800" b="0" i="0" u="none" strike="noStrike" baseline="0" dirty="0">
                <a:latin typeface="LiberationSerif"/>
              </a:rPr>
              <a:t>Explain the differences between meiosis and mitosis</a:t>
            </a:r>
          </a:p>
          <a:p>
            <a:pPr algn="l"/>
            <a:r>
              <a:rPr lang="en-US" sz="1800" b="0" i="0" u="none" strike="noStrike" baseline="0" dirty="0">
                <a:latin typeface="LiberationSans"/>
              </a:rPr>
              <a:t>• </a:t>
            </a:r>
            <a:r>
              <a:rPr lang="en-US" sz="1800" b="0" i="0" u="none" strike="noStrike" baseline="0" dirty="0">
                <a:latin typeface="LiberationSerif"/>
              </a:rPr>
              <a:t>Explain the mechanisms within meiosis that generate genetic variation among the products of meiosis</a:t>
            </a:r>
          </a:p>
          <a:p>
            <a:pPr algn="l"/>
            <a:r>
              <a:rPr lang="en-US" sz="1800" b="0" i="0" u="none" strike="noStrike" baseline="0" dirty="0">
                <a:latin typeface="LiberationSans"/>
              </a:rPr>
              <a:t>• </a:t>
            </a:r>
            <a:r>
              <a:rPr lang="en-US" sz="1800" b="0" i="0" u="none" strike="noStrike" baseline="0" dirty="0">
                <a:latin typeface="LiberationSerif"/>
              </a:rPr>
              <a:t>Explain how nondisjunction leads to disorders in chromosome number</a:t>
            </a:r>
          </a:p>
          <a:p>
            <a:pPr algn="l"/>
            <a:r>
              <a:rPr lang="en-US" sz="1800" b="0" i="0" u="none" strike="noStrike" baseline="0" dirty="0">
                <a:latin typeface="LiberationSans"/>
              </a:rPr>
              <a:t>• </a:t>
            </a:r>
            <a:r>
              <a:rPr lang="en-US" sz="1800" b="0" i="0" u="none" strike="noStrike" baseline="0" dirty="0">
                <a:latin typeface="LiberationSerif"/>
              </a:rPr>
              <a:t>Describe how errors in chromosome structure occur through inversions and translocations</a:t>
            </a:r>
            <a:endParaRPr lang="en-US" dirty="0"/>
          </a:p>
        </p:txBody>
      </p:sp>
    </p:spTree>
    <p:extLst>
      <p:ext uri="{BB962C8B-B14F-4D97-AF65-F5344CB8AC3E}">
        <p14:creationId xmlns:p14="http://schemas.microsoft.com/office/powerpoint/2010/main" val="404048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D3A03-0863-1E91-92E6-490FECBF1ACD}"/>
              </a:ext>
            </a:extLst>
          </p:cNvPr>
          <p:cNvSpPr>
            <a:spLocks noGrp="1"/>
          </p:cNvSpPr>
          <p:nvPr>
            <p:ph type="title"/>
          </p:nvPr>
        </p:nvSpPr>
        <p:spPr/>
        <p:txBody>
          <a:bodyPr/>
          <a:lstStyle/>
          <a:p>
            <a:r>
              <a:rPr lang="en-US" dirty="0"/>
              <a:t>Reproduction: Intro</a:t>
            </a:r>
          </a:p>
        </p:txBody>
      </p:sp>
      <p:sp>
        <p:nvSpPr>
          <p:cNvPr id="4" name="Text Placeholder 3">
            <a:extLst>
              <a:ext uri="{FF2B5EF4-FFF2-40B4-BE49-F238E27FC236}">
                <a16:creationId xmlns:a16="http://schemas.microsoft.com/office/drawing/2014/main" id="{49FD2A3C-368E-2D8C-56FF-DA0952263737}"/>
              </a:ext>
            </a:extLst>
          </p:cNvPr>
          <p:cNvSpPr>
            <a:spLocks noGrp="1"/>
          </p:cNvSpPr>
          <p:nvPr>
            <p:ph type="body" sz="quarter" idx="14"/>
          </p:nvPr>
        </p:nvSpPr>
        <p:spPr>
          <a:xfrm>
            <a:off x="457200" y="1164921"/>
            <a:ext cx="8062912" cy="4845443"/>
          </a:xfrm>
        </p:spPr>
        <p:txBody>
          <a:bodyPr/>
          <a:lstStyle/>
          <a:p>
            <a:r>
              <a:rPr lang="en-US" dirty="0"/>
              <a:t>Asexual reproduction: </a:t>
            </a:r>
          </a:p>
          <a:p>
            <a:pPr marL="342900" indent="-342900">
              <a:buFont typeface="Arial" panose="020B0604020202020204" pitchFamily="34" charset="0"/>
              <a:buChar char="•"/>
            </a:pPr>
            <a:r>
              <a:rPr lang="en-US" dirty="0"/>
              <a:t>All in population are female so all can reproduce (competitive advantage) </a:t>
            </a:r>
          </a:p>
          <a:p>
            <a:pPr marL="342900" indent="-342900">
              <a:buFont typeface="Arial" panose="020B0604020202020204" pitchFamily="34" charset="0"/>
              <a:buChar char="•"/>
            </a:pPr>
            <a:r>
              <a:rPr lang="en-US" dirty="0"/>
              <a:t>Energy not spent on attracting mate </a:t>
            </a:r>
          </a:p>
          <a:p>
            <a:r>
              <a:rPr lang="en-US" dirty="0"/>
              <a:t>Sexual reproduction: </a:t>
            </a:r>
          </a:p>
          <a:p>
            <a:pPr marL="342900" indent="-342900">
              <a:buFont typeface="Arial" panose="020B0604020202020204" pitchFamily="34" charset="0"/>
              <a:buChar char="•"/>
            </a:pPr>
            <a:r>
              <a:rPr lang="en-US" dirty="0"/>
              <a:t>Used by multicellular organisms</a:t>
            </a:r>
          </a:p>
          <a:p>
            <a:pPr marL="342900" indent="-342900">
              <a:buFont typeface="Arial" panose="020B0604020202020204" pitchFamily="34" charset="0"/>
              <a:buChar char="•"/>
            </a:pPr>
            <a:r>
              <a:rPr lang="en-US" dirty="0"/>
              <a:t>Possibly preferred due to introduction of </a:t>
            </a:r>
            <a:r>
              <a:rPr lang="en-US" u="sng" dirty="0"/>
              <a:t>variation among offspring</a:t>
            </a:r>
          </a:p>
          <a:p>
            <a:pPr marL="342900" indent="-342900">
              <a:buFont typeface="Arial" panose="020B0604020202020204" pitchFamily="34" charset="0"/>
              <a:buChar char="•"/>
            </a:pPr>
            <a:r>
              <a:rPr lang="en-US" dirty="0"/>
              <a:t>Meiosis is the division of the contents of the nucleus that divides the chromosomes among gametes.</a:t>
            </a:r>
          </a:p>
          <a:p>
            <a:pPr marL="342900" indent="-342900">
              <a:buFont typeface="Arial" panose="020B0604020202020204" pitchFamily="34" charset="0"/>
              <a:buChar char="•"/>
            </a:pPr>
            <a:r>
              <a:rPr lang="en-US" dirty="0"/>
              <a:t>Variation is introduced during meiosis, as well as when the gametes combine in fertilization.</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86557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1924A-87C1-12DC-FC9F-952BFEB60186}"/>
              </a:ext>
            </a:extLst>
          </p:cNvPr>
          <p:cNvSpPr>
            <a:spLocks noGrp="1"/>
          </p:cNvSpPr>
          <p:nvPr>
            <p:ph type="title"/>
          </p:nvPr>
        </p:nvSpPr>
        <p:spPr/>
        <p:txBody>
          <a:bodyPr/>
          <a:lstStyle/>
          <a:p>
            <a:r>
              <a:rPr lang="en-US" dirty="0"/>
              <a:t>Terminology </a:t>
            </a:r>
          </a:p>
        </p:txBody>
      </p:sp>
      <p:sp>
        <p:nvSpPr>
          <p:cNvPr id="4" name="Text Placeholder 3">
            <a:extLst>
              <a:ext uri="{FF2B5EF4-FFF2-40B4-BE49-F238E27FC236}">
                <a16:creationId xmlns:a16="http://schemas.microsoft.com/office/drawing/2014/main" id="{7B5ADE58-CE85-06E3-A51D-A464CBBF28D1}"/>
              </a:ext>
            </a:extLst>
          </p:cNvPr>
          <p:cNvSpPr>
            <a:spLocks noGrp="1"/>
          </p:cNvSpPr>
          <p:nvPr>
            <p:ph type="body" sz="quarter" idx="14"/>
          </p:nvPr>
        </p:nvSpPr>
        <p:spPr>
          <a:xfrm>
            <a:off x="457200" y="1089764"/>
            <a:ext cx="8062912" cy="4920600"/>
          </a:xfrm>
        </p:spPr>
        <p:txBody>
          <a:bodyPr>
            <a:normAutofit lnSpcReduction="10000"/>
          </a:bodyPr>
          <a:lstStyle/>
          <a:p>
            <a:pPr algn="l"/>
            <a:r>
              <a:rPr lang="en-US" sz="1800" b="0" i="0" u="none" strike="noStrike" baseline="0" dirty="0">
                <a:latin typeface="LiberationSerif"/>
              </a:rPr>
              <a:t>Somatic cells: the nonreproductive cells of a multicellular organism</a:t>
            </a:r>
          </a:p>
          <a:p>
            <a:pPr algn="l"/>
            <a:endParaRPr lang="en-US" sz="1800" b="0" i="0" u="none" strike="noStrike" baseline="0" dirty="0">
              <a:latin typeface="LiberationSerif"/>
            </a:endParaRPr>
          </a:p>
          <a:p>
            <a:pPr algn="l"/>
            <a:r>
              <a:rPr lang="en-US" sz="1800" b="0" i="0" u="none" strike="noStrike" baseline="0" dirty="0">
                <a:latin typeface="LiberationSerif"/>
              </a:rPr>
              <a:t>Diploid: cells containing two sets of chromosomes (</a:t>
            </a:r>
            <a:r>
              <a:rPr lang="en-US" sz="1800" b="0" i="1" u="none" strike="noStrike" baseline="0" dirty="0">
                <a:latin typeface="LiberationSerif"/>
              </a:rPr>
              <a:t>2n</a:t>
            </a:r>
            <a:r>
              <a:rPr lang="en-US" sz="1800" b="0" i="0" u="none" strike="noStrike" baseline="0" dirty="0">
                <a:latin typeface="LiberationSerif"/>
              </a:rPr>
              <a:t>)</a:t>
            </a:r>
          </a:p>
          <a:p>
            <a:pPr marL="285750" indent="-285750" algn="l">
              <a:buFont typeface="Arial" panose="020B0604020202020204" pitchFamily="34" charset="0"/>
              <a:buChar char="•"/>
            </a:pPr>
            <a:r>
              <a:rPr lang="en-US" sz="1800" b="0" i="0" u="none" strike="noStrike" baseline="0" dirty="0">
                <a:latin typeface="LiberationSerif"/>
              </a:rPr>
              <a:t>Most animal and plant cells </a:t>
            </a:r>
          </a:p>
          <a:p>
            <a:pPr algn="l"/>
            <a:r>
              <a:rPr lang="en-US" sz="1800" b="0" i="0" u="none" strike="noStrike" baseline="0" dirty="0">
                <a:latin typeface="LiberationSerif"/>
              </a:rPr>
              <a:t>Haploid: cells containing one set of chromosomes (</a:t>
            </a:r>
            <a:r>
              <a:rPr lang="en-US" sz="1800" b="0" i="1" u="none" strike="noStrike" baseline="0" dirty="0">
                <a:latin typeface="LiberationSerif"/>
              </a:rPr>
              <a:t>n</a:t>
            </a:r>
            <a:r>
              <a:rPr lang="en-US" sz="1800" b="0" i="0" u="none" strike="noStrike" baseline="0" dirty="0">
                <a:latin typeface="LiberationSerif"/>
              </a:rPr>
              <a:t>)</a:t>
            </a:r>
          </a:p>
          <a:p>
            <a:pPr algn="l"/>
            <a:endParaRPr lang="en-US" sz="1800" b="0" i="0" u="none" strike="noStrike" baseline="0" dirty="0">
              <a:latin typeface="LiberationSerif"/>
            </a:endParaRPr>
          </a:p>
          <a:p>
            <a:r>
              <a:rPr lang="en-US" sz="1800" b="0" i="0" u="none" strike="noStrike" baseline="0" dirty="0">
                <a:latin typeface="LiberationSerif"/>
              </a:rPr>
              <a:t>Diploid somatic cells contain two copies of each chromosome referred to as homologous chromosomes. Diploid organisms inherit one copy of each homologous chromosome from each parent. </a:t>
            </a:r>
          </a:p>
          <a:p>
            <a:pPr algn="l"/>
            <a:endParaRPr lang="en-US" sz="1800" b="0" i="0" u="none" strike="noStrike" baseline="0" dirty="0">
              <a:latin typeface="LiberationSerif"/>
            </a:endParaRPr>
          </a:p>
          <a:p>
            <a:r>
              <a:rPr lang="en-US" sz="1800" dirty="0">
                <a:latin typeface="LiberationSerif"/>
              </a:rPr>
              <a:t>Fertilization: the union of two cells from two individual organisms</a:t>
            </a:r>
          </a:p>
          <a:p>
            <a:pPr marL="285750" indent="-285750">
              <a:buFont typeface="Arial" panose="020B0604020202020204" pitchFamily="34" charset="0"/>
              <a:buChar char="•"/>
            </a:pPr>
            <a:r>
              <a:rPr lang="en-US" sz="1800" dirty="0">
                <a:latin typeface="LiberationSerif"/>
              </a:rPr>
              <a:t>Required for sexual reproduction</a:t>
            </a:r>
          </a:p>
          <a:p>
            <a:pPr marL="285750" indent="-285750">
              <a:buFont typeface="Arial" panose="020B0604020202020204" pitchFamily="34" charset="0"/>
              <a:buChar char="•"/>
            </a:pPr>
            <a:r>
              <a:rPr lang="en-US" sz="1800" dirty="0">
                <a:latin typeface="LiberationSerif"/>
              </a:rPr>
              <a:t>Requires meiosis to reduce the number of chromosome sets</a:t>
            </a:r>
          </a:p>
        </p:txBody>
      </p:sp>
    </p:spTree>
    <p:extLst>
      <p:ext uri="{BB962C8B-B14F-4D97-AF65-F5344CB8AC3E}">
        <p14:creationId xmlns:p14="http://schemas.microsoft.com/office/powerpoint/2010/main" val="1336552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146FA-BE55-FA39-1436-7FFAF26DBEA6}"/>
              </a:ext>
            </a:extLst>
          </p:cNvPr>
          <p:cNvSpPr>
            <a:spLocks noGrp="1"/>
          </p:cNvSpPr>
          <p:nvPr>
            <p:ph type="title"/>
          </p:nvPr>
        </p:nvSpPr>
        <p:spPr/>
        <p:txBody>
          <a:bodyPr/>
          <a:lstStyle/>
          <a:p>
            <a:r>
              <a:rPr lang="en-US" dirty="0"/>
              <a:t>Chromosomes </a:t>
            </a:r>
          </a:p>
        </p:txBody>
      </p:sp>
      <p:sp>
        <p:nvSpPr>
          <p:cNvPr id="4" name="Text Placeholder 3">
            <a:extLst>
              <a:ext uri="{FF2B5EF4-FFF2-40B4-BE49-F238E27FC236}">
                <a16:creationId xmlns:a16="http://schemas.microsoft.com/office/drawing/2014/main" id="{80EAEF46-A90E-0BEF-DE9C-870608706F70}"/>
              </a:ext>
            </a:extLst>
          </p:cNvPr>
          <p:cNvSpPr>
            <a:spLocks noGrp="1"/>
          </p:cNvSpPr>
          <p:nvPr>
            <p:ph type="body" sz="quarter" idx="14"/>
          </p:nvPr>
        </p:nvSpPr>
        <p:spPr>
          <a:xfrm>
            <a:off x="363255" y="4358621"/>
            <a:ext cx="8514749" cy="2088776"/>
          </a:xfrm>
        </p:spPr>
        <p:txBody>
          <a:bodyPr>
            <a:noAutofit/>
          </a:bodyPr>
          <a:lstStyle/>
          <a:p>
            <a:r>
              <a:rPr lang="en-US" sz="1600" b="1" dirty="0"/>
              <a:t>Centromere</a:t>
            </a:r>
            <a:r>
              <a:rPr lang="en-US" sz="1600" dirty="0"/>
              <a:t>: region in middle of chromosome for attachment to</a:t>
            </a:r>
            <a:r>
              <a:rPr lang="en-US" sz="1600" b="0" i="0" u="none" strike="noStrike" baseline="0" dirty="0"/>
              <a:t> spindle microtubules via kinetochore </a:t>
            </a:r>
            <a:endParaRPr lang="en-US" sz="1600" dirty="0"/>
          </a:p>
          <a:p>
            <a:pPr marL="342900" indent="-342900" algn="l">
              <a:buFont typeface="Arial" panose="020B0604020202020204" pitchFamily="34" charset="0"/>
              <a:buChar char="•"/>
            </a:pPr>
            <a:r>
              <a:rPr lang="en-US" sz="1600" b="1" i="0" u="none" strike="noStrike" baseline="0" dirty="0"/>
              <a:t>Kinetochore</a:t>
            </a:r>
            <a:r>
              <a:rPr lang="en-US" sz="1600" b="0" i="0" u="none" strike="noStrike" baseline="0" dirty="0"/>
              <a:t>: a protein structure in the centromere of each sister chromatid that attracts and binds spindle microtubules during prometaphase</a:t>
            </a:r>
          </a:p>
          <a:p>
            <a:pPr algn="l"/>
            <a:r>
              <a:rPr lang="en-US" sz="1600" b="1" i="0" u="none" strike="noStrike" baseline="0" dirty="0"/>
              <a:t>Centrosome</a:t>
            </a:r>
            <a:r>
              <a:rPr lang="en-US" sz="1600" b="0" i="0" u="none" strike="noStrike" baseline="0" dirty="0"/>
              <a:t>: microtubule-organizing center, contains pair of centrioles</a:t>
            </a:r>
          </a:p>
          <a:p>
            <a:pPr marL="342900" indent="-342900" algn="l">
              <a:buFont typeface="Arial" panose="020B0604020202020204" pitchFamily="34" charset="0"/>
              <a:buChar char="•"/>
            </a:pPr>
            <a:r>
              <a:rPr lang="en-US" sz="1600" b="1" dirty="0"/>
              <a:t>Centriole</a:t>
            </a:r>
            <a:r>
              <a:rPr lang="en-US" sz="1600" dirty="0"/>
              <a:t>: a </a:t>
            </a:r>
            <a:r>
              <a:rPr lang="en-US" sz="1600" b="0" i="0" u="none" strike="noStrike" baseline="0" dirty="0"/>
              <a:t>paired rod-like structure constructed of microtubules at the center of each animal cell centrosome</a:t>
            </a:r>
          </a:p>
        </p:txBody>
      </p:sp>
      <p:pic>
        <p:nvPicPr>
          <p:cNvPr id="3074" name="Picture 2" descr="What are Chromosomes?">
            <a:extLst>
              <a:ext uri="{FF2B5EF4-FFF2-40B4-BE49-F238E27FC236}">
                <a16:creationId xmlns:a16="http://schemas.microsoft.com/office/drawing/2014/main" id="{5BAA493A-C21E-085F-18A2-AD68622D2A33}"/>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49418" y="900861"/>
            <a:ext cx="6116919" cy="34577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2FC0FE7-34D1-7913-C808-F219FFA0C4F2}"/>
              </a:ext>
            </a:extLst>
          </p:cNvPr>
          <p:cNvSpPr txBox="1"/>
          <p:nvPr/>
        </p:nvSpPr>
        <p:spPr>
          <a:xfrm>
            <a:off x="0" y="6447397"/>
            <a:ext cx="7342075" cy="461665"/>
          </a:xfrm>
          <a:prstGeom prst="rect">
            <a:avLst/>
          </a:prstGeom>
          <a:noFill/>
        </p:spPr>
        <p:txBody>
          <a:bodyPr wrap="none" rtlCol="0">
            <a:spAutoFit/>
          </a:bodyPr>
          <a:lstStyle/>
          <a:p>
            <a:r>
              <a:rPr lang="en-US" sz="800" dirty="0"/>
              <a:t>Photo credit: </a:t>
            </a:r>
            <a:r>
              <a:rPr lang="en-US" sz="800" dirty="0">
                <a:hlinkClick r:id="rId4"/>
              </a:rPr>
              <a:t>https://www.healio.com/hematology-oncology/learn-genomics/genomics-primer/what-are-chromosomes</a:t>
            </a:r>
            <a:endParaRPr lang="en-US" sz="800" dirty="0"/>
          </a:p>
          <a:p>
            <a:r>
              <a:rPr lang="en-US" sz="800" dirty="0">
                <a:hlinkClick r:id="rId5"/>
              </a:rPr>
              <a:t>https://digital.aakash.ac.in/aakashassist/#/student/answer/328126-in-diagram-of-chrosome-what-do-we-see-2-kinetochores-or-1-kinetochore-n-1-centromere</a:t>
            </a:r>
            <a:r>
              <a:rPr lang="en-US" sz="800" dirty="0"/>
              <a:t> </a:t>
            </a:r>
          </a:p>
          <a:p>
            <a:r>
              <a:rPr lang="en-US" sz="800" dirty="0">
                <a:hlinkClick r:id="rId6"/>
              </a:rPr>
              <a:t>https://www.toppr.com/ask/content/concept/centromeres-centrosomes-and-centrioles-200297/</a:t>
            </a:r>
            <a:r>
              <a:rPr lang="en-US" sz="800" dirty="0"/>
              <a:t> </a:t>
            </a:r>
          </a:p>
        </p:txBody>
      </p:sp>
      <p:pic>
        <p:nvPicPr>
          <p:cNvPr id="3078" name="Picture 6" descr="Centrosomes and Centrioles | Definition, Examples, Diagrams">
            <a:extLst>
              <a:ext uri="{FF2B5EF4-FFF2-40B4-BE49-F238E27FC236}">
                <a16:creationId xmlns:a16="http://schemas.microsoft.com/office/drawing/2014/main" id="{8E0D03FA-A0A6-CE5F-B6E3-632EAA9224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83967" y="1945252"/>
            <a:ext cx="28575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n diagram of chrosome what do we see 2 kinetochores or 1 kinetochore n 1  centromere">
            <a:extLst>
              <a:ext uri="{FF2B5EF4-FFF2-40B4-BE49-F238E27FC236}">
                <a16:creationId xmlns:a16="http://schemas.microsoft.com/office/drawing/2014/main" id="{0B5FF725-4B5F-947E-28E6-E31D32B00341}"/>
              </a:ext>
            </a:extLst>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4873664" y="439196"/>
            <a:ext cx="2606787" cy="2418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28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DE832B8E-FB5F-4EA6-A03B-87CDB5168FD9}"/>
              </a:ext>
            </a:extLst>
          </p:cNvPr>
          <p:cNvSpPr txBox="1">
            <a:spLocks/>
          </p:cNvSpPr>
          <p:nvPr/>
        </p:nvSpPr>
        <p:spPr>
          <a:xfrm>
            <a:off x="457201" y="6424050"/>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3754170" y="1019021"/>
            <a:ext cx="4506252" cy="5256973"/>
          </a:xfrm>
        </p:spPr>
        <p:txBody>
          <a:bodyPr>
            <a:noAutofit/>
          </a:bodyPr>
          <a:lstStyle/>
          <a:p>
            <a:pPr>
              <a:spcBef>
                <a:spcPts val="0"/>
              </a:spcBef>
            </a:pPr>
            <a:r>
              <a:rPr lang="en-US" sz="1600" dirty="0">
                <a:solidFill>
                  <a:srgbClr val="6CB255"/>
                </a:solidFill>
              </a:rPr>
              <a:t>Across living organisms, there are a variety of life cycle patterns. We will focus on animals which undergo sexual reproduction (a). This means they will use meiosis to make haploid gametes then two gametes will fuse to make a diploid offspring. </a:t>
            </a:r>
          </a:p>
          <a:p>
            <a:pPr>
              <a:spcBef>
                <a:spcPts val="0"/>
              </a:spcBef>
            </a:pPr>
            <a:endParaRPr lang="en-US" sz="1600" dirty="0">
              <a:solidFill>
                <a:srgbClr val="6CB255"/>
              </a:solidFill>
            </a:endParaRPr>
          </a:p>
          <a:p>
            <a:pPr marL="342900" indent="-342900">
              <a:spcBef>
                <a:spcPts val="0"/>
              </a:spcBef>
              <a:buAutoNum type="alphaLcParenBoth"/>
            </a:pPr>
            <a:r>
              <a:rPr lang="en-US" sz="1600" b="1" dirty="0">
                <a:solidFill>
                  <a:srgbClr val="000000"/>
                </a:solidFill>
              </a:rPr>
              <a:t>Diploid-dominant: animals</a:t>
            </a:r>
          </a:p>
          <a:p>
            <a:pPr marL="342900" indent="-342900">
              <a:spcBef>
                <a:spcPts val="0"/>
              </a:spcBef>
              <a:buAutoNum type="alphaLcParenBoth"/>
            </a:pPr>
            <a:r>
              <a:rPr lang="en-US" sz="1600" b="1" dirty="0">
                <a:solidFill>
                  <a:srgbClr val="000000"/>
                </a:solidFill>
              </a:rPr>
              <a:t>Haploid-dominant:</a:t>
            </a:r>
            <a:r>
              <a:rPr lang="en-US" sz="1600" b="1" dirty="0">
                <a:solidFill>
                  <a:srgbClr val="6CB255"/>
                </a:solidFill>
              </a:rPr>
              <a:t> </a:t>
            </a:r>
            <a:r>
              <a:rPr lang="en-US" sz="1600" b="1" dirty="0">
                <a:solidFill>
                  <a:schemeClr val="tx1"/>
                </a:solidFill>
              </a:rPr>
              <a:t>F</a:t>
            </a:r>
            <a:r>
              <a:rPr lang="en-US" sz="1600" b="1" dirty="0">
                <a:solidFill>
                  <a:srgbClr val="000000"/>
                </a:solidFill>
              </a:rPr>
              <a:t>ungi</a:t>
            </a:r>
          </a:p>
          <a:p>
            <a:pPr marL="342900" indent="-342900">
              <a:spcBef>
                <a:spcPts val="0"/>
              </a:spcBef>
              <a:buAutoNum type="alphaLcParenBoth"/>
            </a:pPr>
            <a:r>
              <a:rPr lang="en-US" sz="1600" b="1" dirty="0">
                <a:solidFill>
                  <a:srgbClr val="000000"/>
                </a:solidFill>
              </a:rPr>
              <a:t>Alternating generations: plants </a:t>
            </a:r>
            <a:r>
              <a:rPr lang="en-US" sz="1600" dirty="0">
                <a:solidFill>
                  <a:srgbClr val="000000"/>
                </a:solidFill>
              </a:rPr>
              <a:t>(life cycle alternates between a multicellular haploid organism and a multicellular diploid organism) </a:t>
            </a:r>
          </a:p>
          <a:p>
            <a:pPr>
              <a:spcBef>
                <a:spcPts val="0"/>
              </a:spcBef>
            </a:pPr>
            <a:r>
              <a:rPr lang="en-US" sz="1200" dirty="0">
                <a:solidFill>
                  <a:srgbClr val="000000"/>
                </a:solidFill>
              </a:rPr>
              <a:t>(credit c “fern”: modification of work by Cory </a:t>
            </a:r>
            <a:r>
              <a:rPr lang="en-US" sz="1200" dirty="0" err="1">
                <a:solidFill>
                  <a:srgbClr val="000000"/>
                </a:solidFill>
              </a:rPr>
              <a:t>Zanker</a:t>
            </a:r>
            <a:r>
              <a:rPr lang="en-US" sz="1200" dirty="0">
                <a:solidFill>
                  <a:srgbClr val="000000"/>
                </a:solidFill>
              </a:rPr>
              <a:t>; credit c “gametophyte”: modification of work by “</a:t>
            </a:r>
            <a:r>
              <a:rPr lang="en-US" sz="1200" dirty="0" err="1">
                <a:solidFill>
                  <a:srgbClr val="000000"/>
                </a:solidFill>
              </a:rPr>
              <a:t>Vlmastra</a:t>
            </a:r>
            <a:r>
              <a:rPr lang="en-US" sz="1200" dirty="0">
                <a:solidFill>
                  <a:srgbClr val="000000"/>
                </a:solidFill>
              </a:rPr>
              <a:t>”/Wikimedia Commons)</a:t>
            </a:r>
            <a:endParaRPr lang="en-US" sz="1200" b="0" dirty="0">
              <a:solidFill>
                <a:srgbClr val="000000"/>
              </a:solidFill>
            </a:endParaRPr>
          </a:p>
        </p:txBody>
      </p:sp>
      <p:pic>
        <p:nvPicPr>
          <p:cNvPr id="4" name="Figure" descr="Part a shows the life cycle of animals. Through meiosis, adult males produce haploid (1n) sperm, and adult females produce haploid eggs. Upon fertilization, a diploid (2n) zygote forms, which grows into an adult through mitosis and cell division. Part b shows the life cycle of fungi. In fungi, the diploid (2n) zygospore undergoes meiosis to form haploid (1n) spores. Mitosis of the spores occurs to form hyphae. Hyphae can undergo asexual reproduction to form more spores, or they form plus and minus mating types that undergo nuclear fusion to form a zygospore. Part c shows the life cycle of fern plants. The diploid (2n) zygote undergoes mitosis to produce the sphorophyte, which is the familiar, leafy plant. Sporangia form on the underside of the leaves of the sphorophyte. Sporangia undergo meiosis to form haploid (1n) spores. The spores germinate and undergo mitosis to form a multicellular, leafy gametophyte. The gametophyte produces eggs and sperm. Upon fertilization, the egg and sperm form a diploid zygote."/>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30355" r="-30355"/>
          <a:stretch>
            <a:fillRect/>
          </a:stretch>
        </p:blipFill>
        <p:spPr>
          <a:xfrm>
            <a:off x="-128427" y="960321"/>
            <a:ext cx="4032250" cy="5256213"/>
          </a:xfrm>
        </p:spPr>
      </p:pic>
      <p:sp>
        <p:nvSpPr>
          <p:cNvPr id="5" name="Figure Number"/>
          <p:cNvSpPr>
            <a:spLocks noGrp="1"/>
          </p:cNvSpPr>
          <p:nvPr>
            <p:ph type="title"/>
          </p:nvPr>
        </p:nvSpPr>
        <p:spPr/>
        <p:txBody>
          <a:bodyPr>
            <a:normAutofit fontScale="90000"/>
          </a:bodyPr>
          <a:lstStyle/>
          <a:p>
            <a:r>
              <a:rPr lang="en-US" sz="2400" dirty="0">
                <a:solidFill>
                  <a:srgbClr val="6CB255"/>
                </a:solidFill>
              </a:rPr>
              <a:t>Life Cycles in Sexual Reproduction: </a:t>
            </a:r>
            <a:br>
              <a:rPr lang="en-US" sz="2400" dirty="0">
                <a:solidFill>
                  <a:srgbClr val="6CB255"/>
                </a:solidFill>
              </a:rPr>
            </a:br>
            <a:r>
              <a:rPr lang="en-US" sz="2400" dirty="0">
                <a:solidFill>
                  <a:srgbClr val="6CB255"/>
                </a:solidFill>
              </a:rPr>
              <a:t>Figure </a:t>
            </a:r>
            <a:r>
              <a:rPr lang="en-US" dirty="0"/>
              <a:t>7.2</a:t>
            </a:r>
            <a:endParaRPr lang="en-US" sz="2400" dirty="0">
              <a:solidFill>
                <a:srgbClr val="6CB255"/>
              </a:solidFill>
            </a:endParaRPr>
          </a:p>
        </p:txBody>
      </p:sp>
      <p:pic>
        <p:nvPicPr>
          <p:cNvPr id="8" name="Picture 7">
            <a:extLst>
              <a:ext uri="{FF2B5EF4-FFF2-40B4-BE49-F238E27FC236}">
                <a16:creationId xmlns:a16="http://schemas.microsoft.com/office/drawing/2014/main" id="{6722229C-B496-AF44-A98B-833BF801C3A4}"/>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233007" y="211262"/>
            <a:ext cx="1693024" cy="409803"/>
          </a:xfrm>
          <a:prstGeom prst="rect">
            <a:avLst/>
          </a:prstGeom>
        </p:spPr>
      </p:pic>
    </p:spTree>
    <p:extLst>
      <p:ext uri="{BB962C8B-B14F-4D97-AF65-F5344CB8AC3E}">
        <p14:creationId xmlns:p14="http://schemas.microsoft.com/office/powerpoint/2010/main" val="1821640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A1AFE-E5EA-3E11-DD9C-36AED8159AC9}"/>
              </a:ext>
            </a:extLst>
          </p:cNvPr>
          <p:cNvSpPr>
            <a:spLocks noGrp="1"/>
          </p:cNvSpPr>
          <p:nvPr>
            <p:ph type="title"/>
          </p:nvPr>
        </p:nvSpPr>
        <p:spPr/>
        <p:txBody>
          <a:bodyPr/>
          <a:lstStyle/>
          <a:p>
            <a:r>
              <a:rPr lang="en-US" dirty="0"/>
              <a:t>Meiosis </a:t>
            </a:r>
          </a:p>
        </p:txBody>
      </p:sp>
      <p:sp>
        <p:nvSpPr>
          <p:cNvPr id="4" name="Text Placeholder 3">
            <a:extLst>
              <a:ext uri="{FF2B5EF4-FFF2-40B4-BE49-F238E27FC236}">
                <a16:creationId xmlns:a16="http://schemas.microsoft.com/office/drawing/2014/main" id="{B947FEA2-E6B8-47D1-B934-A8EA1C74B4AE}"/>
              </a:ext>
            </a:extLst>
          </p:cNvPr>
          <p:cNvSpPr>
            <a:spLocks noGrp="1"/>
          </p:cNvSpPr>
          <p:nvPr>
            <p:ph type="body" sz="quarter" idx="14"/>
          </p:nvPr>
        </p:nvSpPr>
        <p:spPr>
          <a:xfrm>
            <a:off x="457200" y="1127342"/>
            <a:ext cx="8062912" cy="5489332"/>
          </a:xfrm>
        </p:spPr>
        <p:txBody>
          <a:bodyPr>
            <a:normAutofit/>
          </a:bodyPr>
          <a:lstStyle/>
          <a:p>
            <a:r>
              <a:rPr lang="en-US" sz="1800" b="0" i="0" u="none" strike="noStrike" baseline="0" dirty="0">
                <a:latin typeface="LiberationSerif"/>
              </a:rPr>
              <a:t>Meiosis consists of one round of chromosome duplication and two rounds of nuclear division</a:t>
            </a:r>
            <a:endParaRPr lang="en-US" dirty="0"/>
          </a:p>
          <a:p>
            <a:pPr marL="285750" indent="-285750" algn="l">
              <a:buFont typeface="Arial" panose="020B0604020202020204" pitchFamily="34" charset="0"/>
              <a:buChar char="•"/>
            </a:pPr>
            <a:r>
              <a:rPr lang="en-US" sz="1800" b="0" i="0" u="none" strike="noStrike" baseline="0" dirty="0">
                <a:latin typeface="LiberationSerif"/>
              </a:rPr>
              <a:t>Starting nucleus: diploid (</a:t>
            </a:r>
            <a:r>
              <a:rPr lang="en-US" sz="1800" dirty="0">
                <a:latin typeface="LiberationSerif"/>
              </a:rPr>
              <a:t>2n) </a:t>
            </a:r>
          </a:p>
          <a:p>
            <a:pPr marL="285750" indent="-285750" algn="l">
              <a:buFont typeface="Arial" panose="020B0604020202020204" pitchFamily="34" charset="0"/>
              <a:buChar char="•"/>
            </a:pPr>
            <a:r>
              <a:rPr lang="en-US" sz="1800" b="0" i="0" u="none" strike="noStrike" baseline="0" dirty="0">
                <a:latin typeface="LiberationSerif"/>
              </a:rPr>
              <a:t>Ending nucle</a:t>
            </a:r>
            <a:r>
              <a:rPr lang="en-US" sz="1800" dirty="0">
                <a:latin typeface="LiberationSerif"/>
              </a:rPr>
              <a:t>i: haploid (n)</a:t>
            </a:r>
            <a:endParaRPr lang="en-US" sz="1800" b="0" i="0" u="none" strike="noStrike" baseline="0" dirty="0">
              <a:latin typeface="LiberationSerif"/>
            </a:endParaRPr>
          </a:p>
          <a:p>
            <a:pPr algn="l"/>
            <a:r>
              <a:rPr lang="en-US" sz="1800" b="1" dirty="0">
                <a:latin typeface="LiberationSerif"/>
              </a:rPr>
              <a:t>Interphase</a:t>
            </a:r>
            <a:r>
              <a:rPr lang="en-US" sz="1800" dirty="0">
                <a:latin typeface="LiberationSerif"/>
              </a:rPr>
              <a:t> occurs before meiosis: </a:t>
            </a:r>
            <a:r>
              <a:rPr lang="en-US" sz="1800" b="0" i="0" u="none" strike="noStrike" baseline="0" dirty="0">
                <a:latin typeface="LiberationSerif"/>
              </a:rPr>
              <a:t>G1, S, and G2 nearly identical to the phases preceding mitosis.</a:t>
            </a:r>
            <a:endParaRPr lang="en-US" sz="1800" dirty="0">
              <a:latin typeface="LiberationSerif"/>
            </a:endParaRPr>
          </a:p>
          <a:p>
            <a:pPr algn="l"/>
            <a:r>
              <a:rPr lang="en-US" sz="1800" b="1" dirty="0">
                <a:latin typeface="LiberationSerif"/>
              </a:rPr>
              <a:t>Meiosis I</a:t>
            </a:r>
            <a:r>
              <a:rPr lang="en-US" sz="1800" dirty="0">
                <a:latin typeface="LiberationSerif"/>
              </a:rPr>
              <a:t>: first round of meiotic division</a:t>
            </a:r>
          </a:p>
          <a:p>
            <a:pPr marL="285750" indent="-285750" algn="l">
              <a:buFont typeface="Arial" panose="020B0604020202020204" pitchFamily="34" charset="0"/>
              <a:buChar char="•"/>
            </a:pPr>
            <a:r>
              <a:rPr lang="en-US" sz="1800" dirty="0">
                <a:latin typeface="LiberationSerif"/>
              </a:rPr>
              <a:t>Reduces chromosome sets from two to one</a:t>
            </a:r>
          </a:p>
          <a:p>
            <a:pPr marL="285750" indent="-285750" algn="l">
              <a:buFont typeface="Arial" panose="020B0604020202020204" pitchFamily="34" charset="0"/>
              <a:buChar char="•"/>
            </a:pPr>
            <a:r>
              <a:rPr lang="en-US" sz="1800" dirty="0">
                <a:latin typeface="LiberationSerif"/>
              </a:rPr>
              <a:t>Genetic information mixed to create unique recombinant chromosomes</a:t>
            </a:r>
          </a:p>
          <a:p>
            <a:pPr algn="l"/>
            <a:r>
              <a:rPr lang="en-US" sz="1800" b="1" dirty="0">
                <a:latin typeface="LiberationSerif"/>
              </a:rPr>
              <a:t>Meiosis II</a:t>
            </a:r>
            <a:r>
              <a:rPr lang="en-US" sz="1800" dirty="0">
                <a:latin typeface="LiberationSerif"/>
              </a:rPr>
              <a:t>: second round of meiotic division </a:t>
            </a:r>
          </a:p>
          <a:p>
            <a:pPr marL="285750" indent="-285750" algn="l">
              <a:buFont typeface="Arial" panose="020B0604020202020204" pitchFamily="34" charset="0"/>
              <a:buChar char="•"/>
            </a:pPr>
            <a:r>
              <a:rPr lang="en-US" sz="1800" dirty="0">
                <a:latin typeface="LiberationSerif"/>
              </a:rPr>
              <a:t>End with 4 haploid cells </a:t>
            </a:r>
          </a:p>
        </p:txBody>
      </p:sp>
    </p:spTree>
    <p:extLst>
      <p:ext uri="{BB962C8B-B14F-4D97-AF65-F5344CB8AC3E}">
        <p14:creationId xmlns:p14="http://schemas.microsoft.com/office/powerpoint/2010/main" val="204730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AE7A-26A0-59BC-04DF-A33D86E6BB56}"/>
              </a:ext>
            </a:extLst>
          </p:cNvPr>
          <p:cNvSpPr>
            <a:spLocks noGrp="1"/>
          </p:cNvSpPr>
          <p:nvPr>
            <p:ph type="title"/>
          </p:nvPr>
        </p:nvSpPr>
        <p:spPr/>
        <p:txBody>
          <a:bodyPr/>
          <a:lstStyle/>
          <a:p>
            <a:r>
              <a:rPr lang="en-US" dirty="0"/>
              <a:t>Meiosis I</a:t>
            </a:r>
          </a:p>
        </p:txBody>
      </p:sp>
      <p:sp>
        <p:nvSpPr>
          <p:cNvPr id="4" name="Text Placeholder 3">
            <a:extLst>
              <a:ext uri="{FF2B5EF4-FFF2-40B4-BE49-F238E27FC236}">
                <a16:creationId xmlns:a16="http://schemas.microsoft.com/office/drawing/2014/main" id="{2540492A-0C09-57B2-9856-98CDF29D1298}"/>
              </a:ext>
            </a:extLst>
          </p:cNvPr>
          <p:cNvSpPr>
            <a:spLocks noGrp="1"/>
          </p:cNvSpPr>
          <p:nvPr>
            <p:ph type="body" sz="quarter" idx="14"/>
          </p:nvPr>
        </p:nvSpPr>
        <p:spPr>
          <a:xfrm>
            <a:off x="457200" y="1077238"/>
            <a:ext cx="8062912" cy="5539436"/>
          </a:xfrm>
        </p:spPr>
        <p:txBody>
          <a:bodyPr>
            <a:normAutofit/>
          </a:bodyPr>
          <a:lstStyle/>
          <a:p>
            <a:pPr algn="l"/>
            <a:r>
              <a:rPr lang="en-US" sz="1800" b="1" i="0" u="none" strike="noStrike" baseline="0" dirty="0">
                <a:latin typeface="LiberationSerif"/>
              </a:rPr>
              <a:t>Prophase I</a:t>
            </a:r>
            <a:r>
              <a:rPr lang="en-US" sz="1800" b="0" i="0" u="none" strike="noStrike" baseline="0" dirty="0">
                <a:latin typeface="LiberationSerif"/>
              </a:rPr>
              <a:t>:  chromosomes condense and align in homologous pairs</a:t>
            </a:r>
          </a:p>
          <a:p>
            <a:pPr marL="285750" indent="-285750" algn="l">
              <a:buFont typeface="Arial" panose="020B0604020202020204" pitchFamily="34" charset="0"/>
              <a:buChar char="•"/>
            </a:pPr>
            <a:r>
              <a:rPr lang="en-US" sz="1800" dirty="0">
                <a:latin typeface="LiberationSerif"/>
              </a:rPr>
              <a:t>Crossing over: homologous chromosomes can trade parts </a:t>
            </a:r>
          </a:p>
          <a:p>
            <a:pPr marL="285750" indent="-285750" algn="l">
              <a:buFont typeface="Arial" panose="020B0604020202020204" pitchFamily="34" charset="0"/>
              <a:buChar char="•"/>
            </a:pPr>
            <a:r>
              <a:rPr lang="en-US" sz="1800" dirty="0">
                <a:latin typeface="LiberationSerif"/>
              </a:rPr>
              <a:t>(Chiasmata: </a:t>
            </a:r>
            <a:r>
              <a:rPr lang="en-US" sz="1800" b="0" i="0" u="none" strike="noStrike" baseline="0" dirty="0">
                <a:latin typeface="LiberationSerif"/>
              </a:rPr>
              <a:t>the structure that forms at the crossover points after genetic material is exchanged)</a:t>
            </a:r>
          </a:p>
          <a:p>
            <a:pPr algn="l"/>
            <a:r>
              <a:rPr lang="en-US" sz="1800" b="1" dirty="0">
                <a:latin typeface="LiberationSerif"/>
              </a:rPr>
              <a:t>M</a:t>
            </a:r>
            <a:r>
              <a:rPr lang="en-US" sz="1800" b="1" i="0" u="none" strike="noStrike" baseline="0" dirty="0">
                <a:latin typeface="LiberationSerif"/>
              </a:rPr>
              <a:t>etaphase I</a:t>
            </a:r>
            <a:r>
              <a:rPr lang="en-US" sz="1800" b="0" i="0" u="none" strike="noStrike" baseline="0" dirty="0">
                <a:latin typeface="LiberationSerif"/>
              </a:rPr>
              <a:t>: homologous chromosomes (the pair) line up in the middle (metaphase plate) </a:t>
            </a:r>
          </a:p>
          <a:p>
            <a:pPr marL="342900" indent="-342900" algn="l">
              <a:buFont typeface="Arial" panose="020B0604020202020204" pitchFamily="34" charset="0"/>
              <a:buChar char="•"/>
            </a:pPr>
            <a:r>
              <a:rPr lang="en-US" sz="1800" dirty="0">
                <a:latin typeface="LiberationSerif"/>
              </a:rPr>
              <a:t>I</a:t>
            </a:r>
            <a:r>
              <a:rPr lang="en-US" sz="1800" b="0" i="0" u="none" strike="noStrike" baseline="0" dirty="0">
                <a:latin typeface="LiberationSerif"/>
              </a:rPr>
              <a:t>ndependent assortment</a:t>
            </a:r>
            <a:r>
              <a:rPr lang="en-US" sz="1800" dirty="0">
                <a:latin typeface="LiberationSerif"/>
              </a:rPr>
              <a:t>: </a:t>
            </a:r>
            <a:r>
              <a:rPr lang="en-US" sz="1800" b="0" i="0" u="none" strike="noStrike" baseline="0" dirty="0">
                <a:latin typeface="LiberationSerif"/>
              </a:rPr>
              <a:t>orientation of each pair of homologous chromosomes at the center of the cell is random</a:t>
            </a:r>
          </a:p>
          <a:p>
            <a:pPr algn="l"/>
            <a:r>
              <a:rPr lang="en-US" sz="1800" b="1" dirty="0">
                <a:latin typeface="LiberationSerif"/>
              </a:rPr>
              <a:t>A</a:t>
            </a:r>
            <a:r>
              <a:rPr lang="en-US" sz="1800" b="1" i="0" u="none" strike="noStrike" baseline="0" dirty="0">
                <a:latin typeface="LiberationSerif"/>
              </a:rPr>
              <a:t>naphase I</a:t>
            </a:r>
            <a:r>
              <a:rPr lang="en-US" sz="1800" b="0" i="0" u="none" strike="noStrike" baseline="0" dirty="0">
                <a:latin typeface="LiberationSerif"/>
              </a:rPr>
              <a:t>: homologous chromosomes separate</a:t>
            </a:r>
          </a:p>
          <a:p>
            <a:pPr marL="342900" indent="-342900" algn="l">
              <a:buFont typeface="Arial" panose="020B0604020202020204" pitchFamily="34" charset="0"/>
              <a:buChar char="•"/>
            </a:pPr>
            <a:r>
              <a:rPr lang="en-US" sz="1800" b="0" i="0" u="none" strike="noStrike" baseline="0" dirty="0">
                <a:latin typeface="LiberationSerif"/>
              </a:rPr>
              <a:t>Note: sister chromatids stay together (</a:t>
            </a:r>
            <a:r>
              <a:rPr lang="en-US" sz="1800" dirty="0">
                <a:latin typeface="LiberationSerif"/>
              </a:rPr>
              <a:t>unlike mitosis</a:t>
            </a:r>
            <a:r>
              <a:rPr lang="en-US" sz="1800" b="0" i="0" u="none" strike="noStrike" baseline="0" dirty="0">
                <a:latin typeface="LiberationSerif"/>
              </a:rPr>
              <a:t>)  </a:t>
            </a:r>
          </a:p>
          <a:p>
            <a:pPr algn="l"/>
            <a:r>
              <a:rPr lang="en-US" sz="1800" b="1" dirty="0">
                <a:latin typeface="LiberationSerif"/>
              </a:rPr>
              <a:t>T</a:t>
            </a:r>
            <a:r>
              <a:rPr lang="en-US" sz="1800" b="1" i="0" u="none" strike="noStrike" baseline="0" dirty="0">
                <a:latin typeface="LiberationSerif"/>
              </a:rPr>
              <a:t>elophase I</a:t>
            </a:r>
            <a:r>
              <a:rPr lang="en-US" sz="1800" b="0" i="0" u="none" strike="noStrike" baseline="0" dirty="0">
                <a:latin typeface="LiberationSerif"/>
              </a:rPr>
              <a:t>: separated chromosomes arrive at opposite poles</a:t>
            </a:r>
          </a:p>
          <a:p>
            <a:pPr algn="l"/>
            <a:r>
              <a:rPr lang="en-US" sz="1800" dirty="0">
                <a:latin typeface="LiberationSerif"/>
              </a:rPr>
              <a:t>Then </a:t>
            </a:r>
            <a:r>
              <a:rPr lang="en-US" sz="1800" b="0" i="0" u="none" strike="noStrike" baseline="0" dirty="0">
                <a:latin typeface="LiberationSerif"/>
              </a:rPr>
              <a:t>Cytokinesis: the physical separation of the cytoplasmic components into two daughter cells that are haploid (</a:t>
            </a:r>
            <a:r>
              <a:rPr lang="en-US" sz="1800" b="0" i="1" u="none" strike="noStrike" baseline="0" dirty="0">
                <a:latin typeface="LiberationSerif"/>
              </a:rPr>
              <a:t>n</a:t>
            </a:r>
            <a:r>
              <a:rPr lang="en-US" sz="1800" b="0" i="0" u="none" strike="noStrike" baseline="0" dirty="0">
                <a:latin typeface="LiberationSerif"/>
              </a:rPr>
              <a:t>)</a:t>
            </a:r>
            <a:endParaRPr lang="en-US" dirty="0"/>
          </a:p>
        </p:txBody>
      </p:sp>
    </p:spTree>
    <p:extLst>
      <p:ext uri="{BB962C8B-B14F-4D97-AF65-F5344CB8AC3E}">
        <p14:creationId xmlns:p14="http://schemas.microsoft.com/office/powerpoint/2010/main" val="9364478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9484</TotalTime>
  <Words>3122</Words>
  <Application>Microsoft Office PowerPoint</Application>
  <PresentationFormat>On-screen Show (4:3)</PresentationFormat>
  <Paragraphs>187</Paragraphs>
  <Slides>21</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 Black</vt:lpstr>
      <vt:lpstr>Calibri</vt:lpstr>
      <vt:lpstr>LiberationSans</vt:lpstr>
      <vt:lpstr>LiberationSerif</vt:lpstr>
      <vt:lpstr>LiberationSerif,Bold</vt:lpstr>
      <vt:lpstr>LiberationSerif,Italic</vt:lpstr>
      <vt:lpstr>Essential</vt:lpstr>
      <vt:lpstr>Concepts of Biology</vt:lpstr>
      <vt:lpstr>Intro: Figure 7.1</vt:lpstr>
      <vt:lpstr>Learning Objectives</vt:lpstr>
      <vt:lpstr>Reproduction: Intro</vt:lpstr>
      <vt:lpstr>Terminology </vt:lpstr>
      <vt:lpstr>Chromosomes </vt:lpstr>
      <vt:lpstr>Life Cycles in Sexual Reproduction:  Figure 7.2</vt:lpstr>
      <vt:lpstr>Meiosis </vt:lpstr>
      <vt:lpstr>Meiosis I</vt:lpstr>
      <vt:lpstr>Crossing Over: Figure 7.3</vt:lpstr>
      <vt:lpstr>Independent Assortment: Figure 7.4</vt:lpstr>
      <vt:lpstr>Meiosis II</vt:lpstr>
      <vt:lpstr>Late Prophase: Figure 7.5</vt:lpstr>
      <vt:lpstr>Meiosis &amp; Mitosis: Figure 7.6</vt:lpstr>
      <vt:lpstr>Meiosis &amp; Mitosis: Figure 7.6</vt:lpstr>
      <vt:lpstr>Another way of looking at it</vt:lpstr>
      <vt:lpstr>Nondisjunction: Figure 7.8</vt:lpstr>
      <vt:lpstr>Nondisjunction: Figure 7.9</vt:lpstr>
      <vt:lpstr>E.G. Figure 7.11</vt:lpstr>
      <vt:lpstr>X Inactivation: Figure 7.10</vt:lpstr>
      <vt:lpstr>Inversion &amp; Translocation: Figure 7.12</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7 - THE CELLULAR BASIS OF INHERITANCE</dc:title>
  <dc:creator>Spuddy McSpare</dc:creator>
  <cp:lastModifiedBy>Lydia Martin</cp:lastModifiedBy>
  <cp:revision>167</cp:revision>
  <cp:lastPrinted>2013-07-08T20:39:44Z</cp:lastPrinted>
  <dcterms:created xsi:type="dcterms:W3CDTF">2012-06-04T02:13:36Z</dcterms:created>
  <dcterms:modified xsi:type="dcterms:W3CDTF">2023-09-16T23:21:00Z</dcterms:modified>
</cp:coreProperties>
</file>